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hape 4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`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0" name="Shape 5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`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1" name="Shape 5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`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6" name="Shape 5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`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`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`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6" name="Shape 5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`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1.jpeg"/><Relationship Id="rId18" Type="http://schemas.openxmlformats.org/officeDocument/2006/relationships/image" Target="../media/image27.png"/><Relationship Id="rId19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39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cube_T.svg" descr="cube_T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직선 연결선 80"/>
          <p:cNvSpPr/>
          <p:nvPr/>
        </p:nvSpPr>
        <p:spPr>
          <a:xfrm>
            <a:off x="2479699" y="1310376"/>
            <a:ext cx="8593027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80" fill="norm" stroke="1" extrusionOk="0">
                <a:moveTo>
                  <a:pt x="0" y="17280"/>
                </a:moveTo>
                <a:cubicBezTo>
                  <a:pt x="7200" y="0"/>
                  <a:pt x="14400" y="-4320"/>
                  <a:pt x="21600" y="4320"/>
                </a:cubicBezTo>
              </a:path>
            </a:pathLst>
          </a:custGeom>
          <a:ln w="12700">
            <a:solidFill>
              <a:srgbClr val="3E4954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5" name="직선 연결선 77"/>
          <p:cNvSpPr/>
          <p:nvPr/>
        </p:nvSpPr>
        <p:spPr>
          <a:xfrm flipH="1">
            <a:off x="1367708" y="1552567"/>
            <a:ext cx="1420" cy="2009167"/>
          </a:xfrm>
          <a:prstGeom prst="line">
            <a:avLst/>
          </a:prstGeom>
          <a:ln w="6350">
            <a:solidFill>
              <a:srgbClr val="76879A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6" name="직선 연결선 74"/>
          <p:cNvSpPr/>
          <p:nvPr/>
        </p:nvSpPr>
        <p:spPr>
          <a:xfrm>
            <a:off x="2428992" y="1552568"/>
            <a:ext cx="4637" cy="2664404"/>
          </a:xfrm>
          <a:prstGeom prst="line">
            <a:avLst/>
          </a:prstGeom>
          <a:ln w="6350">
            <a:solidFill>
              <a:srgbClr val="76879A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7" name="직선 연결선 62"/>
          <p:cNvSpPr/>
          <p:nvPr/>
        </p:nvSpPr>
        <p:spPr>
          <a:xfrm flipH="1">
            <a:off x="7676236" y="2442060"/>
            <a:ext cx="16639" cy="2435692"/>
          </a:xfrm>
          <a:prstGeom prst="line">
            <a:avLst/>
          </a:prstGeom>
          <a:ln w="6350">
            <a:solidFill>
              <a:srgbClr val="76879A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8" name="직선 연결선 53"/>
          <p:cNvSpPr/>
          <p:nvPr/>
        </p:nvSpPr>
        <p:spPr>
          <a:xfrm>
            <a:off x="3921590" y="2232381"/>
            <a:ext cx="6488467" cy="1"/>
          </a:xfrm>
          <a:prstGeom prst="line">
            <a:avLst/>
          </a:prstGeom>
          <a:ln w="12700">
            <a:solidFill>
              <a:srgbClr val="3E4954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1" name="직사각형 3"/>
          <p:cNvGrpSpPr/>
          <p:nvPr/>
        </p:nvGrpSpPr>
        <p:grpSpPr>
          <a:xfrm>
            <a:off x="2004734" y="1139422"/>
            <a:ext cx="847785" cy="406937"/>
            <a:chOff x="0" y="0"/>
            <a:chExt cx="847783" cy="406936"/>
          </a:xfrm>
        </p:grpSpPr>
        <p:sp>
          <p:nvSpPr>
            <p:cNvPr id="269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0" name="로그인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로그인</a:t>
              </a:r>
            </a:p>
          </p:txBody>
        </p:sp>
      </p:grpSp>
      <p:grpSp>
        <p:nvGrpSpPr>
          <p:cNvPr id="274" name="직사각형 4"/>
          <p:cNvGrpSpPr/>
          <p:nvPr/>
        </p:nvGrpSpPr>
        <p:grpSpPr>
          <a:xfrm>
            <a:off x="3068775" y="1139422"/>
            <a:ext cx="847784" cy="406937"/>
            <a:chOff x="0" y="0"/>
            <a:chExt cx="847783" cy="406936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3" name="메인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메인</a:t>
              </a:r>
            </a:p>
          </p:txBody>
        </p:sp>
      </p:grpSp>
      <p:grpSp>
        <p:nvGrpSpPr>
          <p:cNvPr id="277" name="직사각형 5"/>
          <p:cNvGrpSpPr/>
          <p:nvPr/>
        </p:nvGrpSpPr>
        <p:grpSpPr>
          <a:xfrm>
            <a:off x="4126199" y="2028913"/>
            <a:ext cx="847784" cy="406937"/>
            <a:chOff x="0" y="0"/>
            <a:chExt cx="847783" cy="406936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6" name="게시판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메일</a:t>
              </a:r>
            </a:p>
          </p:txBody>
        </p:sp>
      </p:grpSp>
      <p:grpSp>
        <p:nvGrpSpPr>
          <p:cNvPr id="280" name="직사각형 6"/>
          <p:cNvGrpSpPr/>
          <p:nvPr/>
        </p:nvGrpSpPr>
        <p:grpSpPr>
          <a:xfrm>
            <a:off x="5189143" y="2028913"/>
            <a:ext cx="847784" cy="406937"/>
            <a:chOff x="0" y="0"/>
            <a:chExt cx="847783" cy="406936"/>
          </a:xfrm>
        </p:grpSpPr>
        <p:sp>
          <p:nvSpPr>
            <p:cNvPr id="278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9" name="근태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게시판</a:t>
              </a:r>
            </a:p>
          </p:txBody>
        </p:sp>
      </p:grpSp>
      <p:grpSp>
        <p:nvGrpSpPr>
          <p:cNvPr id="283" name="직사각형 7"/>
          <p:cNvGrpSpPr/>
          <p:nvPr/>
        </p:nvGrpSpPr>
        <p:grpSpPr>
          <a:xfrm>
            <a:off x="6231927" y="2028913"/>
            <a:ext cx="847784" cy="406937"/>
            <a:chOff x="0" y="0"/>
            <a:chExt cx="847783" cy="406936"/>
          </a:xfrm>
        </p:grpSpPr>
        <p:sp>
          <p:nvSpPr>
            <p:cNvPr id="281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</a:p>
          </p:txBody>
        </p:sp>
        <p:sp>
          <p:nvSpPr>
            <p:cNvPr id="282" name="메일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예약 시스템</a:t>
              </a:r>
            </a:p>
          </p:txBody>
        </p:sp>
      </p:grpSp>
      <p:grpSp>
        <p:nvGrpSpPr>
          <p:cNvPr id="286" name="직사각형 8"/>
          <p:cNvGrpSpPr/>
          <p:nvPr/>
        </p:nvGrpSpPr>
        <p:grpSpPr>
          <a:xfrm>
            <a:off x="7270414" y="2028913"/>
            <a:ext cx="847784" cy="406937"/>
            <a:chOff x="0" y="0"/>
            <a:chExt cx="847783" cy="406936"/>
          </a:xfrm>
        </p:grpSpPr>
        <p:sp>
          <p:nvSpPr>
            <p:cNvPr id="284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채팅방…"/>
            <p:cNvSpPr txBox="1"/>
            <p:nvPr/>
          </p:nvSpPr>
          <p:spPr>
            <a:xfrm>
              <a:off x="52069" y="83453"/>
              <a:ext cx="743643" cy="240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프로젝트</a:t>
              </a:r>
            </a:p>
          </p:txBody>
        </p:sp>
      </p:grpSp>
      <p:grpSp>
        <p:nvGrpSpPr>
          <p:cNvPr id="289" name="사각형: 둥근 모서리 11"/>
          <p:cNvGrpSpPr/>
          <p:nvPr/>
        </p:nvGrpSpPr>
        <p:grpSpPr>
          <a:xfrm>
            <a:off x="2004735" y="2919521"/>
            <a:ext cx="847784" cy="400840"/>
            <a:chOff x="0" y="0"/>
            <a:chExt cx="847782" cy="400839"/>
          </a:xfrm>
        </p:grpSpPr>
        <p:sp>
          <p:nvSpPr>
            <p:cNvPr id="287" name="모서리가 둥근 직사각형"/>
            <p:cNvSpPr/>
            <p:nvPr/>
          </p:nvSpPr>
          <p:spPr>
            <a:xfrm>
              <a:off x="0" y="0"/>
              <a:ext cx="847783" cy="400840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8" name="아이디…"/>
            <p:cNvSpPr txBox="1"/>
            <p:nvPr/>
          </p:nvSpPr>
          <p:spPr>
            <a:xfrm>
              <a:off x="83925" y="4203"/>
              <a:ext cx="679932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아이디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찾기</a:t>
              </a:r>
            </a:p>
          </p:txBody>
        </p:sp>
      </p:grpSp>
      <p:grpSp>
        <p:nvGrpSpPr>
          <p:cNvPr id="292" name="직사각형 12"/>
          <p:cNvGrpSpPr/>
          <p:nvPr/>
        </p:nvGrpSpPr>
        <p:grpSpPr>
          <a:xfrm>
            <a:off x="945384" y="1139422"/>
            <a:ext cx="847784" cy="406937"/>
            <a:chOff x="0" y="0"/>
            <a:chExt cx="847783" cy="406936"/>
          </a:xfrm>
        </p:grpSpPr>
        <p:sp>
          <p:nvSpPr>
            <p:cNvPr id="290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1" name="회원가입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회원가입</a:t>
              </a:r>
            </a:p>
          </p:txBody>
        </p:sp>
      </p:grpSp>
      <p:grpSp>
        <p:nvGrpSpPr>
          <p:cNvPr id="295" name="직사각형 13"/>
          <p:cNvGrpSpPr/>
          <p:nvPr/>
        </p:nvGrpSpPr>
        <p:grpSpPr>
          <a:xfrm>
            <a:off x="9358992" y="2028913"/>
            <a:ext cx="847784" cy="406937"/>
            <a:chOff x="0" y="0"/>
            <a:chExt cx="847783" cy="406936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마이페이지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조직도</a:t>
              </a:r>
            </a:p>
          </p:txBody>
        </p:sp>
      </p:grpSp>
      <p:grpSp>
        <p:nvGrpSpPr>
          <p:cNvPr id="312" name="그룹화"/>
          <p:cNvGrpSpPr/>
          <p:nvPr/>
        </p:nvGrpSpPr>
        <p:grpSpPr>
          <a:xfrm>
            <a:off x="4123828" y="2423149"/>
            <a:ext cx="857971" cy="3482049"/>
            <a:chOff x="0" y="0"/>
            <a:chExt cx="857969" cy="3482047"/>
          </a:xfrm>
        </p:grpSpPr>
        <p:sp>
          <p:nvSpPr>
            <p:cNvPr id="296" name="직선 연결선 59"/>
            <p:cNvSpPr/>
            <p:nvPr/>
          </p:nvSpPr>
          <p:spPr>
            <a:xfrm flipH="1">
              <a:off x="425026" y="-1"/>
              <a:ext cx="17156" cy="3075113"/>
            </a:xfrm>
            <a:prstGeom prst="line">
              <a:avLst/>
            </a:prstGeom>
            <a:noFill/>
            <a:ln w="6350" cap="flat">
              <a:solidFill>
                <a:srgbClr val="76879A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99" name="사각형: 둥근 모서리 25"/>
            <p:cNvGrpSpPr/>
            <p:nvPr/>
          </p:nvGrpSpPr>
          <p:grpSpPr>
            <a:xfrm>
              <a:off x="0" y="476898"/>
              <a:ext cx="847783" cy="406938"/>
              <a:chOff x="0" y="0"/>
              <a:chExt cx="847782" cy="406936"/>
            </a:xfrm>
          </p:grpSpPr>
          <p:sp>
            <p:nvSpPr>
              <p:cNvPr id="297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DDE2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</a:p>
            </p:txBody>
          </p:sp>
          <p:sp>
            <p:nvSpPr>
              <p:cNvPr id="298" name="메일 쓰기"/>
              <p:cNvSpPr txBox="1"/>
              <p:nvPr/>
            </p:nvSpPr>
            <p:spPr>
              <a:xfrm>
                <a:off x="84506" y="7254"/>
                <a:ext cx="678770" cy="39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메일 </a:t>
                </a:r>
              </a:p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보내기</a:t>
                </a:r>
              </a:p>
            </p:txBody>
          </p:sp>
        </p:grpSp>
        <p:grpSp>
          <p:nvGrpSpPr>
            <p:cNvPr id="302" name="사각형: 둥근 모서리 26"/>
            <p:cNvGrpSpPr/>
            <p:nvPr/>
          </p:nvGrpSpPr>
          <p:grpSpPr>
            <a:xfrm>
              <a:off x="0" y="1124960"/>
              <a:ext cx="847783" cy="406938"/>
              <a:chOff x="0" y="0"/>
              <a:chExt cx="847782" cy="406936"/>
            </a:xfrm>
          </p:grpSpPr>
          <p:sp>
            <p:nvSpPr>
              <p:cNvPr id="300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DDE2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</a:p>
            </p:txBody>
          </p:sp>
          <p:sp>
            <p:nvSpPr>
              <p:cNvPr id="301" name="받은…"/>
              <p:cNvSpPr txBox="1"/>
              <p:nvPr/>
            </p:nvSpPr>
            <p:spPr>
              <a:xfrm>
                <a:off x="84506" y="7252"/>
                <a:ext cx="678770" cy="39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보낸</a:t>
                </a:r>
              </a:p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메일함</a:t>
                </a:r>
              </a:p>
            </p:txBody>
          </p:sp>
        </p:grpSp>
        <p:grpSp>
          <p:nvGrpSpPr>
            <p:cNvPr id="305" name="사각형: 둥근 모서리 27"/>
            <p:cNvGrpSpPr/>
            <p:nvPr/>
          </p:nvGrpSpPr>
          <p:grpSpPr>
            <a:xfrm>
              <a:off x="10186" y="1787982"/>
              <a:ext cx="847784" cy="406938"/>
              <a:chOff x="0" y="0"/>
              <a:chExt cx="847782" cy="406936"/>
            </a:xfrm>
          </p:grpSpPr>
          <p:sp>
            <p:nvSpPr>
              <p:cNvPr id="303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DDE2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</a:p>
            </p:txBody>
          </p:sp>
          <p:sp>
            <p:nvSpPr>
              <p:cNvPr id="304" name="보낸…"/>
              <p:cNvSpPr txBox="1"/>
              <p:nvPr/>
            </p:nvSpPr>
            <p:spPr>
              <a:xfrm>
                <a:off x="84506" y="7252"/>
                <a:ext cx="678770" cy="39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받은</a:t>
                </a:r>
              </a:p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메일함</a:t>
                </a:r>
              </a:p>
            </p:txBody>
          </p:sp>
        </p:grpSp>
        <p:grpSp>
          <p:nvGrpSpPr>
            <p:cNvPr id="308" name="사각형: 둥근 모서리 28"/>
            <p:cNvGrpSpPr/>
            <p:nvPr/>
          </p:nvGrpSpPr>
          <p:grpSpPr>
            <a:xfrm>
              <a:off x="6791" y="2425163"/>
              <a:ext cx="847784" cy="406937"/>
              <a:chOff x="0" y="0"/>
              <a:chExt cx="847782" cy="406935"/>
            </a:xfrm>
          </p:grpSpPr>
          <p:sp>
            <p:nvSpPr>
              <p:cNvPr id="306" name="모서리가 둥근 직사각형"/>
              <p:cNvSpPr/>
              <p:nvPr/>
            </p:nvSpPr>
            <p:spPr>
              <a:xfrm>
                <a:off x="0" y="0"/>
                <a:ext cx="847783" cy="406936"/>
              </a:xfrm>
              <a:prstGeom prst="roundRect">
                <a:avLst>
                  <a:gd name="adj" fmla="val 32542"/>
                </a:avLst>
              </a:prstGeom>
              <a:solidFill>
                <a:srgbClr val="DDE2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</a:p>
            </p:txBody>
          </p:sp>
          <p:sp>
            <p:nvSpPr>
              <p:cNvPr id="307" name="중요…"/>
              <p:cNvSpPr txBox="1"/>
              <p:nvPr/>
            </p:nvSpPr>
            <p:spPr>
              <a:xfrm>
                <a:off x="84506" y="7252"/>
                <a:ext cx="678770" cy="39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중요</a:t>
                </a:r>
              </a:p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메일함</a:t>
                </a:r>
              </a:p>
            </p:txBody>
          </p:sp>
        </p:grpSp>
        <p:grpSp>
          <p:nvGrpSpPr>
            <p:cNvPr id="311" name="사각형: 둥근 모서리 29"/>
            <p:cNvGrpSpPr/>
            <p:nvPr/>
          </p:nvGrpSpPr>
          <p:grpSpPr>
            <a:xfrm>
              <a:off x="0" y="3075110"/>
              <a:ext cx="847783" cy="406938"/>
              <a:chOff x="0" y="0"/>
              <a:chExt cx="847782" cy="406936"/>
            </a:xfrm>
          </p:grpSpPr>
          <p:sp>
            <p:nvSpPr>
              <p:cNvPr id="309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DDE2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0" name="휴지통"/>
              <p:cNvSpPr txBox="1"/>
              <p:nvPr/>
            </p:nvSpPr>
            <p:spPr>
              <a:xfrm>
                <a:off x="84506" y="7254"/>
                <a:ext cx="678770" cy="39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삭제</a:t>
                </a:r>
              </a:p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메일함</a:t>
                </a:r>
              </a:p>
            </p:txBody>
          </p:sp>
        </p:grpSp>
      </p:grpSp>
      <p:grpSp>
        <p:nvGrpSpPr>
          <p:cNvPr id="315" name="사각형: 둥근 모서리 30"/>
          <p:cNvGrpSpPr/>
          <p:nvPr/>
        </p:nvGrpSpPr>
        <p:grpSpPr>
          <a:xfrm>
            <a:off x="7250955" y="2918960"/>
            <a:ext cx="847784" cy="406938"/>
            <a:chOff x="0" y="0"/>
            <a:chExt cx="847782" cy="406936"/>
          </a:xfrm>
        </p:grpSpPr>
        <p:sp>
          <p:nvSpPr>
            <p:cNvPr id="313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CDE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</a:p>
          </p:txBody>
        </p:sp>
        <p:sp>
          <p:nvSpPr>
            <p:cNvPr id="314" name="새 채팅방"/>
            <p:cNvSpPr txBox="1"/>
            <p:nvPr/>
          </p:nvSpPr>
          <p:spPr>
            <a:xfrm>
              <a:off x="84506" y="7254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새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프로젝트</a:t>
              </a:r>
            </a:p>
          </p:txBody>
        </p:sp>
      </p:grpSp>
      <p:grpSp>
        <p:nvGrpSpPr>
          <p:cNvPr id="318" name="사각형: 둥근 모서리 31"/>
          <p:cNvGrpSpPr/>
          <p:nvPr/>
        </p:nvGrpSpPr>
        <p:grpSpPr>
          <a:xfrm>
            <a:off x="7250955" y="4218313"/>
            <a:ext cx="847784" cy="406938"/>
            <a:chOff x="0" y="0"/>
            <a:chExt cx="847782" cy="406936"/>
          </a:xfrm>
        </p:grpSpPr>
        <p:sp>
          <p:nvSpPr>
            <p:cNvPr id="316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CDE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채팅방…"/>
            <p:cNvSpPr txBox="1"/>
            <p:nvPr/>
          </p:nvSpPr>
          <p:spPr>
            <a:xfrm>
              <a:off x="84506" y="83453"/>
              <a:ext cx="678770" cy="240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완료함</a:t>
              </a:r>
            </a:p>
          </p:txBody>
        </p:sp>
      </p:grpSp>
      <p:grpSp>
        <p:nvGrpSpPr>
          <p:cNvPr id="321" name="사각형: 둥근 모서리 32"/>
          <p:cNvGrpSpPr/>
          <p:nvPr/>
        </p:nvGrpSpPr>
        <p:grpSpPr>
          <a:xfrm>
            <a:off x="7250955" y="4877751"/>
            <a:ext cx="847784" cy="406938"/>
            <a:chOff x="0" y="0"/>
            <a:chExt cx="847782" cy="406936"/>
          </a:xfrm>
        </p:grpSpPr>
        <p:sp>
          <p:nvSpPr>
            <p:cNvPr id="319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CDE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나가기"/>
            <p:cNvSpPr txBox="1"/>
            <p:nvPr/>
          </p:nvSpPr>
          <p:spPr>
            <a:xfrm>
              <a:off x="84506" y="83452"/>
              <a:ext cx="678770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중단함</a:t>
              </a:r>
            </a:p>
          </p:txBody>
        </p:sp>
      </p:grpSp>
      <p:grpSp>
        <p:nvGrpSpPr>
          <p:cNvPr id="324" name="사각형: 둥근 모서리 33"/>
          <p:cNvGrpSpPr/>
          <p:nvPr/>
        </p:nvGrpSpPr>
        <p:grpSpPr>
          <a:xfrm>
            <a:off x="7254351" y="3571557"/>
            <a:ext cx="847783" cy="406938"/>
            <a:chOff x="0" y="0"/>
            <a:chExt cx="847782" cy="406936"/>
          </a:xfrm>
        </p:grpSpPr>
        <p:sp>
          <p:nvSpPr>
            <p:cNvPr id="322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CDE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채팅방…"/>
            <p:cNvSpPr txBox="1"/>
            <p:nvPr/>
          </p:nvSpPr>
          <p:spPr>
            <a:xfrm>
              <a:off x="84506" y="83453"/>
              <a:ext cx="678770" cy="240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진행함</a:t>
              </a:r>
            </a:p>
          </p:txBody>
        </p:sp>
      </p:grpSp>
      <p:sp>
        <p:nvSpPr>
          <p:cNvPr id="325" name="직선 연결선 65"/>
          <p:cNvSpPr/>
          <p:nvPr/>
        </p:nvSpPr>
        <p:spPr>
          <a:xfrm>
            <a:off x="6647892" y="2435849"/>
            <a:ext cx="1" cy="3069326"/>
          </a:xfrm>
          <a:prstGeom prst="line">
            <a:avLst/>
          </a:prstGeom>
          <a:ln w="6350">
            <a:solidFill>
              <a:srgbClr val="76879A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28" name="사각형: 둥근 모서리 36"/>
          <p:cNvGrpSpPr/>
          <p:nvPr/>
        </p:nvGrpSpPr>
        <p:grpSpPr>
          <a:xfrm>
            <a:off x="6200888" y="2916727"/>
            <a:ext cx="847784" cy="406938"/>
            <a:chOff x="0" y="0"/>
            <a:chExt cx="847782" cy="406936"/>
          </a:xfrm>
        </p:grpSpPr>
        <p:sp>
          <p:nvSpPr>
            <p:cNvPr id="326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전체…"/>
            <p:cNvSpPr txBox="1"/>
            <p:nvPr/>
          </p:nvSpPr>
          <p:spPr>
            <a:xfrm>
              <a:off x="84506" y="7252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회의실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예약 목록</a:t>
              </a:r>
            </a:p>
          </p:txBody>
        </p:sp>
      </p:grpSp>
      <p:grpSp>
        <p:nvGrpSpPr>
          <p:cNvPr id="331" name="사각형: 둥근 모서리 37"/>
          <p:cNvGrpSpPr/>
          <p:nvPr/>
        </p:nvGrpSpPr>
        <p:grpSpPr>
          <a:xfrm>
            <a:off x="6200888" y="3568024"/>
            <a:ext cx="847784" cy="406938"/>
            <a:chOff x="0" y="0"/>
            <a:chExt cx="847782" cy="406936"/>
          </a:xfrm>
        </p:grpSpPr>
        <p:sp>
          <p:nvSpPr>
            <p:cNvPr id="329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000">
                  <a:solidFill>
                    <a:srgbClr val="FF0000"/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</a:p>
          </p:txBody>
        </p:sp>
        <p:sp>
          <p:nvSpPr>
            <p:cNvPr id="330" name="예약 신청"/>
            <p:cNvSpPr txBox="1"/>
            <p:nvPr/>
          </p:nvSpPr>
          <p:spPr>
            <a:xfrm>
              <a:off x="84506" y="7254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회의실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예약</a:t>
              </a:r>
            </a:p>
          </p:txBody>
        </p:sp>
      </p:grpSp>
      <p:grpSp>
        <p:nvGrpSpPr>
          <p:cNvPr id="334" name="사각형: 둥근 모서리 38"/>
          <p:cNvGrpSpPr/>
          <p:nvPr/>
        </p:nvGrpSpPr>
        <p:grpSpPr>
          <a:xfrm>
            <a:off x="6200888" y="4213127"/>
            <a:ext cx="847784" cy="406938"/>
            <a:chOff x="0" y="0"/>
            <a:chExt cx="847782" cy="406936"/>
          </a:xfrm>
        </p:grpSpPr>
        <p:sp>
          <p:nvSpPr>
            <p:cNvPr id="332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내…"/>
            <p:cNvSpPr txBox="1"/>
            <p:nvPr/>
          </p:nvSpPr>
          <p:spPr>
            <a:xfrm>
              <a:off x="84506" y="7252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차량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예약 목록</a:t>
              </a:r>
            </a:p>
          </p:txBody>
        </p:sp>
      </p:grpSp>
      <p:grpSp>
        <p:nvGrpSpPr>
          <p:cNvPr id="337" name="사각형: 둥근 모서리 39"/>
          <p:cNvGrpSpPr/>
          <p:nvPr/>
        </p:nvGrpSpPr>
        <p:grpSpPr>
          <a:xfrm>
            <a:off x="6207680" y="4857994"/>
            <a:ext cx="847783" cy="406938"/>
            <a:chOff x="0" y="0"/>
            <a:chExt cx="847782" cy="406936"/>
          </a:xfrm>
        </p:grpSpPr>
        <p:sp>
          <p:nvSpPr>
            <p:cNvPr id="335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6" name="내…"/>
            <p:cNvSpPr txBox="1"/>
            <p:nvPr/>
          </p:nvSpPr>
          <p:spPr>
            <a:xfrm>
              <a:off x="84506" y="83453"/>
              <a:ext cx="678770" cy="240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차량 예약</a:t>
              </a:r>
            </a:p>
          </p:txBody>
        </p:sp>
      </p:grpSp>
      <p:sp>
        <p:nvSpPr>
          <p:cNvPr id="338" name="직선 연결선 52"/>
          <p:cNvSpPr/>
          <p:nvPr/>
        </p:nvSpPr>
        <p:spPr>
          <a:xfrm>
            <a:off x="5585202" y="2435849"/>
            <a:ext cx="1" cy="1368183"/>
          </a:xfrm>
          <a:prstGeom prst="line">
            <a:avLst/>
          </a:prstGeom>
          <a:ln w="6350">
            <a:solidFill>
              <a:srgbClr val="76879A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1" name="사각형: 둥근 모서리 24"/>
          <p:cNvGrpSpPr/>
          <p:nvPr/>
        </p:nvGrpSpPr>
        <p:grpSpPr>
          <a:xfrm>
            <a:off x="5142842" y="2913745"/>
            <a:ext cx="847784" cy="406938"/>
            <a:chOff x="0" y="0"/>
            <a:chExt cx="847782" cy="406936"/>
          </a:xfrm>
        </p:grpSpPr>
        <p:sp>
          <p:nvSpPr>
            <p:cNvPr id="339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0" name="카테고리"/>
            <p:cNvSpPr txBox="1"/>
            <p:nvPr/>
          </p:nvSpPr>
          <p:spPr>
            <a:xfrm>
              <a:off x="84506" y="83452"/>
              <a:ext cx="678770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공지사항</a:t>
              </a:r>
            </a:p>
          </p:txBody>
        </p:sp>
      </p:grpSp>
      <p:grpSp>
        <p:nvGrpSpPr>
          <p:cNvPr id="344" name="사각형: 둥근 모서리 40"/>
          <p:cNvGrpSpPr/>
          <p:nvPr/>
        </p:nvGrpSpPr>
        <p:grpSpPr>
          <a:xfrm>
            <a:off x="5139446" y="3549940"/>
            <a:ext cx="847784" cy="406938"/>
            <a:chOff x="0" y="0"/>
            <a:chExt cx="847782" cy="406936"/>
          </a:xfrm>
        </p:grpSpPr>
        <p:sp>
          <p:nvSpPr>
            <p:cNvPr id="342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글 목록"/>
            <p:cNvSpPr txBox="1"/>
            <p:nvPr/>
          </p:nvSpPr>
          <p:spPr>
            <a:xfrm>
              <a:off x="84506" y="83452"/>
              <a:ext cx="678770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팀 게시판</a:t>
              </a:r>
            </a:p>
          </p:txBody>
        </p:sp>
      </p:grpSp>
      <p:grpSp>
        <p:nvGrpSpPr>
          <p:cNvPr id="347" name="사각형: 둥근 모서리 43"/>
          <p:cNvGrpSpPr/>
          <p:nvPr/>
        </p:nvGrpSpPr>
        <p:grpSpPr>
          <a:xfrm>
            <a:off x="2002782" y="3549541"/>
            <a:ext cx="847783" cy="406938"/>
            <a:chOff x="0" y="0"/>
            <a:chExt cx="847782" cy="406936"/>
          </a:xfrm>
        </p:grpSpPr>
        <p:sp>
          <p:nvSpPr>
            <p:cNvPr id="345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비밀번호…"/>
            <p:cNvSpPr txBox="1"/>
            <p:nvPr/>
          </p:nvSpPr>
          <p:spPr>
            <a:xfrm>
              <a:off x="84506" y="7252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비밀번호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찾기</a:t>
              </a:r>
            </a:p>
          </p:txBody>
        </p:sp>
      </p:grpSp>
      <p:grpSp>
        <p:nvGrpSpPr>
          <p:cNvPr id="350" name="사각형: 둥근 모서리 49"/>
          <p:cNvGrpSpPr/>
          <p:nvPr/>
        </p:nvGrpSpPr>
        <p:grpSpPr>
          <a:xfrm>
            <a:off x="943674" y="2915236"/>
            <a:ext cx="847783" cy="406938"/>
            <a:chOff x="0" y="0"/>
            <a:chExt cx="847782" cy="406936"/>
          </a:xfrm>
        </p:grpSpPr>
        <p:sp>
          <p:nvSpPr>
            <p:cNvPr id="348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CDE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9" name="회원가입…"/>
            <p:cNvSpPr txBox="1"/>
            <p:nvPr/>
          </p:nvSpPr>
          <p:spPr>
            <a:xfrm>
              <a:off x="84506" y="7252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회원가입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신청</a:t>
              </a:r>
            </a:p>
          </p:txBody>
        </p:sp>
      </p:grpSp>
      <p:grpSp>
        <p:nvGrpSpPr>
          <p:cNvPr id="353" name="사각형: 둥근 모서리 50"/>
          <p:cNvGrpSpPr/>
          <p:nvPr/>
        </p:nvGrpSpPr>
        <p:grpSpPr>
          <a:xfrm>
            <a:off x="943674" y="3561731"/>
            <a:ext cx="847783" cy="406938"/>
            <a:chOff x="0" y="0"/>
            <a:chExt cx="847782" cy="406936"/>
          </a:xfrm>
        </p:grpSpPr>
        <p:sp>
          <p:nvSpPr>
            <p:cNvPr id="351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CDE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2" name="회원가입…"/>
            <p:cNvSpPr txBox="1"/>
            <p:nvPr/>
          </p:nvSpPr>
          <p:spPr>
            <a:xfrm>
              <a:off x="84506" y="7252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회원가입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승인</a:t>
              </a:r>
            </a:p>
          </p:txBody>
        </p:sp>
      </p:grpSp>
      <p:grpSp>
        <p:nvGrpSpPr>
          <p:cNvPr id="356" name="직사각형 98"/>
          <p:cNvGrpSpPr/>
          <p:nvPr/>
        </p:nvGrpSpPr>
        <p:grpSpPr>
          <a:xfrm>
            <a:off x="11013665" y="1113258"/>
            <a:ext cx="847784" cy="406937"/>
            <a:chOff x="0" y="0"/>
            <a:chExt cx="847783" cy="406936"/>
          </a:xfrm>
        </p:grpSpPr>
        <p:sp>
          <p:nvSpPr>
            <p:cNvPr id="354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로그아웃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로그아웃</a:t>
              </a:r>
            </a:p>
          </p:txBody>
        </p:sp>
      </p:grpSp>
      <p:grpSp>
        <p:nvGrpSpPr>
          <p:cNvPr id="359" name="사각형: 둥근 모서리 108"/>
          <p:cNvGrpSpPr/>
          <p:nvPr/>
        </p:nvGrpSpPr>
        <p:grpSpPr>
          <a:xfrm>
            <a:off x="2010092" y="4216970"/>
            <a:ext cx="847783" cy="406938"/>
            <a:chOff x="0" y="0"/>
            <a:chExt cx="847782" cy="406936"/>
          </a:xfrm>
        </p:grpSpPr>
        <p:sp>
          <p:nvSpPr>
            <p:cNvPr id="357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</a:p>
          </p:txBody>
        </p:sp>
        <p:sp>
          <p:nvSpPr>
            <p:cNvPr id="358" name="문의처"/>
            <p:cNvSpPr txBox="1"/>
            <p:nvPr/>
          </p:nvSpPr>
          <p:spPr>
            <a:xfrm>
              <a:off x="84506" y="83452"/>
              <a:ext cx="678770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문의하기</a:t>
              </a:r>
            </a:p>
          </p:txBody>
        </p:sp>
      </p:grpSp>
      <p:grpSp>
        <p:nvGrpSpPr>
          <p:cNvPr id="379" name="그룹화"/>
          <p:cNvGrpSpPr/>
          <p:nvPr/>
        </p:nvGrpSpPr>
        <p:grpSpPr>
          <a:xfrm>
            <a:off x="3041560" y="2415960"/>
            <a:ext cx="847784" cy="4111306"/>
            <a:chOff x="0" y="0"/>
            <a:chExt cx="847782" cy="4111305"/>
          </a:xfrm>
        </p:grpSpPr>
        <p:sp>
          <p:nvSpPr>
            <p:cNvPr id="360" name="직선 연결선 56"/>
            <p:cNvSpPr/>
            <p:nvPr/>
          </p:nvSpPr>
          <p:spPr>
            <a:xfrm flipH="1">
              <a:off x="424852" y="-1"/>
              <a:ext cx="17508" cy="3704370"/>
            </a:xfrm>
            <a:prstGeom prst="line">
              <a:avLst/>
            </a:prstGeom>
            <a:noFill/>
            <a:ln w="6350" cap="flat">
              <a:solidFill>
                <a:srgbClr val="76879A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363" name="사각형: 둥근 모서리 16"/>
            <p:cNvGrpSpPr/>
            <p:nvPr/>
          </p:nvGrpSpPr>
          <p:grpSpPr>
            <a:xfrm>
              <a:off x="0" y="3086246"/>
              <a:ext cx="847783" cy="406938"/>
              <a:chOff x="0" y="0"/>
              <a:chExt cx="847782" cy="406936"/>
            </a:xfrm>
          </p:grpSpPr>
          <p:sp>
            <p:nvSpPr>
              <p:cNvPr id="361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CDE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2" name="스케쥴…"/>
              <p:cNvSpPr txBox="1"/>
              <p:nvPr/>
            </p:nvSpPr>
            <p:spPr>
              <a:xfrm>
                <a:off x="84506" y="83453"/>
                <a:ext cx="678770" cy="240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lvl1pPr>
              </a:lstStyle>
              <a:p>
                <a:pPr/>
                <a:r>
                  <a:t>근태 통계</a:t>
                </a:r>
              </a:p>
            </p:txBody>
          </p:sp>
        </p:grpSp>
        <p:grpSp>
          <p:nvGrpSpPr>
            <p:cNvPr id="366" name="사각형: 둥근 모서리 35"/>
            <p:cNvGrpSpPr/>
            <p:nvPr/>
          </p:nvGrpSpPr>
          <p:grpSpPr>
            <a:xfrm>
              <a:off x="0" y="3704368"/>
              <a:ext cx="847783" cy="406938"/>
              <a:chOff x="0" y="0"/>
              <a:chExt cx="847782" cy="406936"/>
            </a:xfrm>
          </p:grpSpPr>
          <p:sp>
            <p:nvSpPr>
              <p:cNvPr id="364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CDE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5" name="스케쥴…"/>
              <p:cNvSpPr txBox="1"/>
              <p:nvPr/>
            </p:nvSpPr>
            <p:spPr>
              <a:xfrm>
                <a:off x="84506" y="83453"/>
                <a:ext cx="678770" cy="240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lvl1pPr>
              </a:lstStyle>
              <a:p>
                <a:pPr/>
                <a:r>
                  <a:t>관리자</a:t>
                </a:r>
              </a:p>
            </p:txBody>
          </p:sp>
        </p:grpSp>
        <p:grpSp>
          <p:nvGrpSpPr>
            <p:cNvPr id="369" name="사각형: 둥근 모서리 46"/>
            <p:cNvGrpSpPr/>
            <p:nvPr/>
          </p:nvGrpSpPr>
          <p:grpSpPr>
            <a:xfrm>
              <a:off x="0" y="476899"/>
              <a:ext cx="847783" cy="406938"/>
              <a:chOff x="0" y="0"/>
              <a:chExt cx="847782" cy="406936"/>
            </a:xfrm>
          </p:grpSpPr>
          <p:sp>
            <p:nvSpPr>
              <p:cNvPr id="367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CDE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8" name="출근/퇴근…"/>
              <p:cNvSpPr txBox="1"/>
              <p:nvPr/>
            </p:nvSpPr>
            <p:spPr>
              <a:xfrm>
                <a:off x="84506" y="83453"/>
                <a:ext cx="678770" cy="240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lvl1pPr>
              </a:lstStyle>
              <a:p>
                <a:pPr/>
                <a:r>
                  <a:t>근태 조회</a:t>
                </a:r>
              </a:p>
            </p:txBody>
          </p:sp>
        </p:grpSp>
        <p:grpSp>
          <p:nvGrpSpPr>
            <p:cNvPr id="372" name="사각형: 둥근 모서리 47"/>
            <p:cNvGrpSpPr/>
            <p:nvPr/>
          </p:nvGrpSpPr>
          <p:grpSpPr>
            <a:xfrm>
              <a:off x="0" y="1123657"/>
              <a:ext cx="847783" cy="406938"/>
              <a:chOff x="0" y="0"/>
              <a:chExt cx="847782" cy="406936"/>
            </a:xfrm>
          </p:grpSpPr>
          <p:sp>
            <p:nvSpPr>
              <p:cNvPr id="370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CDE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1" name="근태 현황…"/>
              <p:cNvSpPr txBox="1"/>
              <p:nvPr/>
            </p:nvSpPr>
            <p:spPr>
              <a:xfrm>
                <a:off x="84506" y="7252"/>
                <a:ext cx="678770" cy="39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근태계획</a:t>
                </a:r>
              </a:p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등록</a:t>
                </a:r>
              </a:p>
            </p:txBody>
          </p:sp>
        </p:grpSp>
        <p:grpSp>
          <p:nvGrpSpPr>
            <p:cNvPr id="375" name="사각형: 둥근 모서리 48"/>
            <p:cNvGrpSpPr/>
            <p:nvPr/>
          </p:nvGrpSpPr>
          <p:grpSpPr>
            <a:xfrm>
              <a:off x="0" y="2415263"/>
              <a:ext cx="847783" cy="406938"/>
              <a:chOff x="0" y="0"/>
              <a:chExt cx="847782" cy="406936"/>
            </a:xfrm>
          </p:grpSpPr>
          <p:sp>
            <p:nvSpPr>
              <p:cNvPr id="373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CDE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4" name="스케쥴…"/>
              <p:cNvSpPr txBox="1"/>
              <p:nvPr/>
            </p:nvSpPr>
            <p:spPr>
              <a:xfrm>
                <a:off x="84506" y="83453"/>
                <a:ext cx="678770" cy="240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lvl1pPr>
              </a:lstStyle>
              <a:p>
                <a:pPr/>
                <a:r>
                  <a:t>휴가</a:t>
                </a:r>
              </a:p>
            </p:txBody>
          </p:sp>
        </p:grpSp>
        <p:grpSp>
          <p:nvGrpSpPr>
            <p:cNvPr id="378" name="사각형: 둥근 모서리 145"/>
            <p:cNvGrpSpPr/>
            <p:nvPr/>
          </p:nvGrpSpPr>
          <p:grpSpPr>
            <a:xfrm>
              <a:off x="0" y="1774909"/>
              <a:ext cx="847783" cy="406938"/>
              <a:chOff x="0" y="0"/>
              <a:chExt cx="847782" cy="406936"/>
            </a:xfrm>
          </p:grpSpPr>
          <p:sp>
            <p:nvSpPr>
              <p:cNvPr id="376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CDE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7" name="휴가 현황…"/>
              <p:cNvSpPr txBox="1"/>
              <p:nvPr/>
            </p:nvSpPr>
            <p:spPr>
              <a:xfrm>
                <a:off x="84506" y="83453"/>
                <a:ext cx="678770" cy="240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lvl1pPr>
              </a:lstStyle>
              <a:p>
                <a:pPr/>
                <a:r>
                  <a:t>초과근무</a:t>
                </a:r>
              </a:p>
            </p:txBody>
          </p:sp>
        </p:grpSp>
      </p:grpSp>
      <p:sp>
        <p:nvSpPr>
          <p:cNvPr id="380" name="직선 연결선 70"/>
          <p:cNvSpPr/>
          <p:nvPr/>
        </p:nvSpPr>
        <p:spPr>
          <a:xfrm flipH="1">
            <a:off x="3491703" y="1552567"/>
            <a:ext cx="668" cy="469998"/>
          </a:xfrm>
          <a:prstGeom prst="line">
            <a:avLst/>
          </a:prstGeom>
          <a:ln w="12700">
            <a:solidFill>
              <a:srgbClr val="3E4954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83" name="직사각형 72"/>
          <p:cNvGrpSpPr/>
          <p:nvPr/>
        </p:nvGrpSpPr>
        <p:grpSpPr>
          <a:xfrm>
            <a:off x="3067515" y="2028913"/>
            <a:ext cx="847784" cy="406937"/>
            <a:chOff x="0" y="0"/>
            <a:chExt cx="847783" cy="406936"/>
          </a:xfrm>
        </p:grpSpPr>
        <p:sp>
          <p:nvSpPr>
            <p:cNvPr id="381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조직도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근태</a:t>
              </a:r>
            </a:p>
          </p:txBody>
        </p:sp>
      </p:grpSp>
      <p:grpSp>
        <p:nvGrpSpPr>
          <p:cNvPr id="386" name="직사각형 2"/>
          <p:cNvGrpSpPr/>
          <p:nvPr/>
        </p:nvGrpSpPr>
        <p:grpSpPr>
          <a:xfrm>
            <a:off x="8316345" y="2028913"/>
            <a:ext cx="849603" cy="406937"/>
            <a:chOff x="0" y="0"/>
            <a:chExt cx="849602" cy="406936"/>
          </a:xfrm>
        </p:grpSpPr>
        <p:sp>
          <p:nvSpPr>
            <p:cNvPr id="384" name="직사각형"/>
            <p:cNvSpPr/>
            <p:nvPr/>
          </p:nvSpPr>
          <p:spPr>
            <a:xfrm>
              <a:off x="0" y="0"/>
              <a:ext cx="849603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</a:p>
          </p:txBody>
        </p:sp>
        <p:sp>
          <p:nvSpPr>
            <p:cNvPr id="385" name="예약시스템…"/>
            <p:cNvSpPr txBox="1"/>
            <p:nvPr/>
          </p:nvSpPr>
          <p:spPr>
            <a:xfrm>
              <a:off x="52070" y="83453"/>
              <a:ext cx="745462" cy="240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HR</a:t>
              </a:r>
            </a:p>
          </p:txBody>
        </p:sp>
      </p:grpSp>
      <p:grpSp>
        <p:nvGrpSpPr>
          <p:cNvPr id="390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387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389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grpSp>
        <p:nvGrpSpPr>
          <p:cNvPr id="395" name="그룹화"/>
          <p:cNvGrpSpPr/>
          <p:nvPr/>
        </p:nvGrpSpPr>
        <p:grpSpPr>
          <a:xfrm>
            <a:off x="9329539" y="2442824"/>
            <a:ext cx="847784" cy="883892"/>
            <a:chOff x="0" y="0"/>
            <a:chExt cx="847782" cy="883891"/>
          </a:xfrm>
        </p:grpSpPr>
        <p:grpSp>
          <p:nvGrpSpPr>
            <p:cNvPr id="393" name="사각형: 둥근 모서리 87"/>
            <p:cNvGrpSpPr/>
            <p:nvPr/>
          </p:nvGrpSpPr>
          <p:grpSpPr>
            <a:xfrm>
              <a:off x="0" y="476954"/>
              <a:ext cx="847783" cy="406938"/>
              <a:chOff x="0" y="0"/>
              <a:chExt cx="847782" cy="406936"/>
            </a:xfrm>
          </p:grpSpPr>
          <p:sp>
            <p:nvSpPr>
              <p:cNvPr id="391" name="모서리가 둥근 직사각형"/>
              <p:cNvSpPr/>
              <p:nvPr/>
            </p:nvSpPr>
            <p:spPr>
              <a:xfrm>
                <a:off x="0" y="0"/>
                <a:ext cx="847783" cy="406937"/>
              </a:xfrm>
              <a:prstGeom prst="roundRect">
                <a:avLst>
                  <a:gd name="adj" fmla="val 32542"/>
                </a:avLst>
              </a:prstGeom>
              <a:solidFill>
                <a:srgbClr val="CDE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2" name="전체…"/>
              <p:cNvSpPr txBox="1"/>
              <p:nvPr/>
            </p:nvSpPr>
            <p:spPr>
              <a:xfrm>
                <a:off x="84506" y="7252"/>
                <a:ext cx="678770" cy="39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전체</a:t>
                </a:r>
              </a:p>
              <a:p>
                <a:pPr algn="ctr">
                  <a:defRPr b="1" sz="1000">
                    <a:latin typeface="나눔스퀘어 Bold"/>
                    <a:ea typeface="나눔스퀘어 Bold"/>
                    <a:cs typeface="나눔스퀘어 Bold"/>
                    <a:sym typeface="나눔스퀘어 Bold"/>
                  </a:defRPr>
                </a:pPr>
                <a:r>
                  <a:t>사원 조회</a:t>
                </a:r>
              </a:p>
            </p:txBody>
          </p:sp>
        </p:grpSp>
        <p:sp>
          <p:nvSpPr>
            <p:cNvPr id="394" name="직선 연결선 357"/>
            <p:cNvSpPr/>
            <p:nvPr/>
          </p:nvSpPr>
          <p:spPr>
            <a:xfrm>
              <a:off x="423889" y="0"/>
              <a:ext cx="2" cy="476955"/>
            </a:xfrm>
            <a:prstGeom prst="line">
              <a:avLst/>
            </a:prstGeom>
            <a:noFill/>
            <a:ln w="6350" cap="flat">
              <a:solidFill>
                <a:srgbClr val="76879A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96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7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구조도</a:t>
            </a:r>
          </a:p>
        </p:txBody>
      </p:sp>
      <p:grpSp>
        <p:nvGrpSpPr>
          <p:cNvPr id="400" name="사각형: 둥근 모서리 39"/>
          <p:cNvGrpSpPr/>
          <p:nvPr/>
        </p:nvGrpSpPr>
        <p:grpSpPr>
          <a:xfrm>
            <a:off x="6200888" y="5503096"/>
            <a:ext cx="847784" cy="406938"/>
            <a:chOff x="0" y="0"/>
            <a:chExt cx="847782" cy="406936"/>
          </a:xfrm>
        </p:grpSpPr>
        <p:sp>
          <p:nvSpPr>
            <p:cNvPr id="398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9" name="내…"/>
            <p:cNvSpPr txBox="1"/>
            <p:nvPr/>
          </p:nvSpPr>
          <p:spPr>
            <a:xfrm>
              <a:off x="84506" y="7252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나의 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예약 내역</a:t>
              </a:r>
            </a:p>
          </p:txBody>
        </p:sp>
      </p:grpSp>
      <p:grpSp>
        <p:nvGrpSpPr>
          <p:cNvPr id="403" name="직사각형 13"/>
          <p:cNvGrpSpPr/>
          <p:nvPr/>
        </p:nvGrpSpPr>
        <p:grpSpPr>
          <a:xfrm>
            <a:off x="10390750" y="2028913"/>
            <a:ext cx="847784" cy="406937"/>
            <a:chOff x="0" y="0"/>
            <a:chExt cx="847783" cy="406936"/>
          </a:xfrm>
        </p:grpSpPr>
        <p:sp>
          <p:nvSpPr>
            <p:cNvPr id="401" name="직사각형"/>
            <p:cNvSpPr/>
            <p:nvPr/>
          </p:nvSpPr>
          <p:spPr>
            <a:xfrm>
              <a:off x="-1" y="0"/>
              <a:ext cx="847784" cy="40693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395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2" name="마이페이지"/>
            <p:cNvSpPr txBox="1"/>
            <p:nvPr/>
          </p:nvSpPr>
          <p:spPr>
            <a:xfrm>
              <a:off x="52069" y="83452"/>
              <a:ext cx="743643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마이페이지</a:t>
              </a:r>
            </a:p>
          </p:txBody>
        </p:sp>
      </p:grpSp>
      <p:sp>
        <p:nvSpPr>
          <p:cNvPr id="404" name="직선 연결선 52"/>
          <p:cNvSpPr/>
          <p:nvPr/>
        </p:nvSpPr>
        <p:spPr>
          <a:xfrm>
            <a:off x="8730147" y="2439683"/>
            <a:ext cx="1" cy="1368182"/>
          </a:xfrm>
          <a:prstGeom prst="line">
            <a:avLst/>
          </a:prstGeom>
          <a:ln w="6350">
            <a:solidFill>
              <a:srgbClr val="76879A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07" name="사각형: 둥근 모서리 24"/>
          <p:cNvGrpSpPr/>
          <p:nvPr/>
        </p:nvGrpSpPr>
        <p:grpSpPr>
          <a:xfrm>
            <a:off x="8287787" y="2917578"/>
            <a:ext cx="847784" cy="406938"/>
            <a:chOff x="0" y="0"/>
            <a:chExt cx="847782" cy="406936"/>
          </a:xfrm>
        </p:grpSpPr>
        <p:sp>
          <p:nvSpPr>
            <p:cNvPr id="405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카테고리"/>
            <p:cNvSpPr txBox="1"/>
            <p:nvPr/>
          </p:nvSpPr>
          <p:spPr>
            <a:xfrm>
              <a:off x="84506" y="7254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임직원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조회</a:t>
              </a:r>
            </a:p>
          </p:txBody>
        </p:sp>
      </p:grpSp>
      <p:grpSp>
        <p:nvGrpSpPr>
          <p:cNvPr id="410" name="사각형: 둥근 모서리 40"/>
          <p:cNvGrpSpPr/>
          <p:nvPr/>
        </p:nvGrpSpPr>
        <p:grpSpPr>
          <a:xfrm>
            <a:off x="8284392" y="3553773"/>
            <a:ext cx="847783" cy="406938"/>
            <a:chOff x="0" y="0"/>
            <a:chExt cx="847782" cy="406936"/>
          </a:xfrm>
        </p:grpSpPr>
        <p:sp>
          <p:nvSpPr>
            <p:cNvPr id="408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9" name="글 목록"/>
            <p:cNvSpPr txBox="1"/>
            <p:nvPr/>
          </p:nvSpPr>
          <p:spPr>
            <a:xfrm>
              <a:off x="84506" y="83452"/>
              <a:ext cx="678770" cy="240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문의함</a:t>
              </a:r>
            </a:p>
          </p:txBody>
        </p:sp>
      </p:grpSp>
      <p:sp>
        <p:nvSpPr>
          <p:cNvPr id="411" name="직선 연결선 52"/>
          <p:cNvSpPr/>
          <p:nvPr/>
        </p:nvSpPr>
        <p:spPr>
          <a:xfrm>
            <a:off x="10844751" y="2439683"/>
            <a:ext cx="1" cy="1978634"/>
          </a:xfrm>
          <a:prstGeom prst="line">
            <a:avLst/>
          </a:prstGeom>
          <a:ln w="6350">
            <a:solidFill>
              <a:srgbClr val="76879A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14" name="사각형: 둥근 모서리 24"/>
          <p:cNvGrpSpPr/>
          <p:nvPr/>
        </p:nvGrpSpPr>
        <p:grpSpPr>
          <a:xfrm>
            <a:off x="10402392" y="2917578"/>
            <a:ext cx="847784" cy="406938"/>
            <a:chOff x="0" y="0"/>
            <a:chExt cx="847782" cy="406936"/>
          </a:xfrm>
        </p:grpSpPr>
        <p:sp>
          <p:nvSpPr>
            <p:cNvPr id="412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3" name="카테고리"/>
            <p:cNvSpPr txBox="1"/>
            <p:nvPr/>
          </p:nvSpPr>
          <p:spPr>
            <a:xfrm>
              <a:off x="84506" y="7254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내정보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조회</a:t>
              </a:r>
            </a:p>
          </p:txBody>
        </p:sp>
      </p:grpSp>
      <p:grpSp>
        <p:nvGrpSpPr>
          <p:cNvPr id="417" name="사각형: 둥근 모서리 40"/>
          <p:cNvGrpSpPr/>
          <p:nvPr/>
        </p:nvGrpSpPr>
        <p:grpSpPr>
          <a:xfrm>
            <a:off x="10398996" y="3553773"/>
            <a:ext cx="847784" cy="406938"/>
            <a:chOff x="0" y="0"/>
            <a:chExt cx="847782" cy="406936"/>
          </a:xfrm>
        </p:grpSpPr>
        <p:sp>
          <p:nvSpPr>
            <p:cNvPr id="415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6" name="글 목록"/>
            <p:cNvSpPr txBox="1"/>
            <p:nvPr/>
          </p:nvSpPr>
          <p:spPr>
            <a:xfrm>
              <a:off x="84506" y="7254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개인정보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수정</a:t>
              </a:r>
            </a:p>
          </p:txBody>
        </p:sp>
      </p:grpSp>
      <p:grpSp>
        <p:nvGrpSpPr>
          <p:cNvPr id="420" name="사각형: 둥근 모서리 40"/>
          <p:cNvGrpSpPr/>
          <p:nvPr/>
        </p:nvGrpSpPr>
        <p:grpSpPr>
          <a:xfrm>
            <a:off x="10443972" y="4179610"/>
            <a:ext cx="847784" cy="406937"/>
            <a:chOff x="0" y="0"/>
            <a:chExt cx="847782" cy="406936"/>
          </a:xfrm>
        </p:grpSpPr>
        <p:sp>
          <p:nvSpPr>
            <p:cNvPr id="418" name="모서리가 둥근 직사각형"/>
            <p:cNvSpPr/>
            <p:nvPr/>
          </p:nvSpPr>
          <p:spPr>
            <a:xfrm>
              <a:off x="0" y="0"/>
              <a:ext cx="847783" cy="406937"/>
            </a:xfrm>
            <a:prstGeom prst="roundRect">
              <a:avLst>
                <a:gd name="adj" fmla="val 32542"/>
              </a:avLst>
            </a:prstGeom>
            <a:solidFill>
              <a:srgbClr val="DDE2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9" name="글 목록"/>
            <p:cNvSpPr txBox="1"/>
            <p:nvPr/>
          </p:nvSpPr>
          <p:spPr>
            <a:xfrm>
              <a:off x="84506" y="7254"/>
              <a:ext cx="678770" cy="392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비밀번호</a:t>
              </a:r>
            </a:p>
            <a:p>
              <a:pPr algn="ctr">
                <a:defRPr b="1" sz="10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변경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그룹 6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422" name="사각형: 둥근 모서리 7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3" name="TextBox 8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424" name="TextBox 9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426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7" name="cube_ERD.png" descr="cube_E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312" y="1040188"/>
            <a:ext cx="11269376" cy="5066331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ERD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그림 945" descr="그림 945"/>
          <p:cNvPicPr>
            <a:picLocks noChangeAspect="1"/>
          </p:cNvPicPr>
          <p:nvPr/>
        </p:nvPicPr>
        <p:blipFill>
          <a:blip r:embed="rId2">
            <a:extLst/>
          </a:blip>
          <a:srcRect l="39528" t="4083" r="39528" b="1237"/>
          <a:stretch>
            <a:fillRect/>
          </a:stretch>
        </p:blipFill>
        <p:spPr>
          <a:xfrm>
            <a:off x="9699469" y="1282688"/>
            <a:ext cx="2049620" cy="5207012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grpSp>
        <p:nvGrpSpPr>
          <p:cNvPr id="434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431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2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433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435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주요 기능  -  </a:t>
            </a:r>
            <a:r>
              <a:t>로그인 </a:t>
            </a:r>
            <a:r>
              <a:t>&amp; </a:t>
            </a:r>
            <a:r>
              <a:t>회원가입</a:t>
            </a:r>
          </a:p>
        </p:txBody>
      </p:sp>
      <p:sp>
        <p:nvSpPr>
          <p:cNvPr id="436" name="슬라이드 번호 개체 틀 9"/>
          <p:cNvSpPr txBox="1"/>
          <p:nvPr>
            <p:ph type="sldNum" sz="quarter" idx="4294967295"/>
          </p:nvPr>
        </p:nvSpPr>
        <p:spPr>
          <a:xfrm>
            <a:off x="11707594" y="656215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7" name="TextBox 242"/>
          <p:cNvSpPr txBox="1"/>
          <p:nvPr/>
        </p:nvSpPr>
        <p:spPr>
          <a:xfrm>
            <a:off x="449981" y="994313"/>
            <a:ext cx="1163319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</a:t>
            </a:r>
            <a:r>
              <a:t>로그인 페이지</a:t>
            </a:r>
            <a:r>
              <a:t>&gt;</a:t>
            </a:r>
          </a:p>
        </p:txBody>
      </p:sp>
      <p:sp>
        <p:nvSpPr>
          <p:cNvPr id="438" name="TextBox 242"/>
          <p:cNvSpPr txBox="1"/>
          <p:nvPr/>
        </p:nvSpPr>
        <p:spPr>
          <a:xfrm>
            <a:off x="9699469" y="998544"/>
            <a:ext cx="1339096" cy="25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</a:t>
            </a:r>
            <a:r>
              <a:t>회원가입 페이지</a:t>
            </a:r>
            <a:r>
              <a:t>&gt;</a:t>
            </a:r>
          </a:p>
        </p:txBody>
      </p:sp>
      <p:pic>
        <p:nvPicPr>
          <p:cNvPr id="439" name="그림 952" descr="그림 952"/>
          <p:cNvPicPr>
            <a:picLocks noChangeAspect="1"/>
          </p:cNvPicPr>
          <p:nvPr/>
        </p:nvPicPr>
        <p:blipFill>
          <a:blip r:embed="rId3">
            <a:extLst/>
          </a:blip>
          <a:srcRect l="30469" t="29553" r="30469" b="29554"/>
          <a:stretch>
            <a:fillRect/>
          </a:stretch>
        </p:blipFill>
        <p:spPr>
          <a:xfrm>
            <a:off x="457927" y="3679561"/>
            <a:ext cx="3843171" cy="2260946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grpSp>
        <p:nvGrpSpPr>
          <p:cNvPr id="442" name="사각형: 둥근 모서리 21"/>
          <p:cNvGrpSpPr/>
          <p:nvPr/>
        </p:nvGrpSpPr>
        <p:grpSpPr>
          <a:xfrm>
            <a:off x="4545889" y="5256619"/>
            <a:ext cx="4908787" cy="1233082"/>
            <a:chOff x="0" y="0"/>
            <a:chExt cx="4908786" cy="1233081"/>
          </a:xfrm>
        </p:grpSpPr>
        <p:sp>
          <p:nvSpPr>
            <p:cNvPr id="440" name="직사각형"/>
            <p:cNvSpPr/>
            <p:nvPr/>
          </p:nvSpPr>
          <p:spPr>
            <a:xfrm>
              <a:off x="0" y="1"/>
              <a:ext cx="4908787" cy="123308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1" name="게시판 카테고리 [ 공지사항 | 팀 게시판 | 자유게시판 ]…"/>
            <p:cNvSpPr txBox="1"/>
            <p:nvPr/>
          </p:nvSpPr>
          <p:spPr>
            <a:xfrm>
              <a:off x="86062" y="0"/>
              <a:ext cx="4797511" cy="988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 상태가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활성화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인 사용자만 로그인 가능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회원가입시 아이디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,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휴대전화번호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,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외부 이메일 중복확인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sz="12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     - </a:t>
              </a:r>
              <a:r>
                <a:t>데이터베이스 </a:t>
              </a:r>
              <a:r>
                <a:t>‘USERS’</a:t>
              </a:r>
              <a:r>
                <a:t> 테이블에 중복 값이 있으면 회원가입 진행 불가</a:t>
              </a:r>
              <a:endParaRPr b="1">
                <a:latin typeface="나눔스퀘어 Bold"/>
                <a:ea typeface="나눔스퀘어 Bold"/>
                <a:cs typeface="나눔스퀘어 Bold"/>
                <a:sym typeface="나눔스퀘어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회원가입시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DAUM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주소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API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활용</a:t>
              </a:r>
            </a:p>
          </p:txBody>
        </p:sp>
      </p:grpSp>
      <p:grpSp>
        <p:nvGrpSpPr>
          <p:cNvPr id="445" name="그룹 958"/>
          <p:cNvGrpSpPr/>
          <p:nvPr/>
        </p:nvGrpSpPr>
        <p:grpSpPr>
          <a:xfrm>
            <a:off x="4565677" y="1256578"/>
            <a:ext cx="4112185" cy="3442732"/>
            <a:chOff x="0" y="0"/>
            <a:chExt cx="4112183" cy="3442730"/>
          </a:xfrm>
        </p:grpSpPr>
        <p:pic>
          <p:nvPicPr>
            <p:cNvPr id="443" name="그림 956" descr="그림 95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951" y="210833"/>
              <a:ext cx="4097233" cy="3231898"/>
            </a:xfrm>
            <a:prstGeom prst="rect">
              <a:avLst/>
            </a:prstGeom>
            <a:ln w="19050" cap="flat">
              <a:solidFill>
                <a:srgbClr val="FF0000"/>
              </a:solidFill>
              <a:prstDash val="solid"/>
              <a:round/>
            </a:ln>
            <a:effectLst/>
          </p:spPr>
        </p:pic>
        <p:sp>
          <p:nvSpPr>
            <p:cNvPr id="444" name="직사각형 957"/>
            <p:cNvSpPr/>
            <p:nvPr/>
          </p:nvSpPr>
          <p:spPr>
            <a:xfrm>
              <a:off x="0" y="0"/>
              <a:ext cx="780386" cy="221465"/>
            </a:xfrm>
            <a:prstGeom prst="rect">
              <a:avLst/>
            </a:prstGeom>
            <a:solidFill>
              <a:srgbClr val="2F2F2F"/>
            </a:solidFill>
            <a:ln w="19050" cap="flat">
              <a:solidFill>
                <a:srgbClr val="FF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UserController</a:t>
              </a:r>
            </a:p>
          </p:txBody>
        </p:sp>
      </p:grpSp>
      <p:pic>
        <p:nvPicPr>
          <p:cNvPr id="446" name="그림 960" descr="그림 960"/>
          <p:cNvPicPr>
            <a:picLocks noChangeAspect="1"/>
          </p:cNvPicPr>
          <p:nvPr/>
        </p:nvPicPr>
        <p:blipFill>
          <a:blip r:embed="rId5">
            <a:extLst/>
          </a:blip>
          <a:srcRect l="30476" t="29622" r="30476" b="29623"/>
          <a:stretch>
            <a:fillRect/>
          </a:stretch>
        </p:blipFill>
        <p:spPr>
          <a:xfrm>
            <a:off x="457927" y="1282688"/>
            <a:ext cx="3843171" cy="2254136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sp>
        <p:nvSpPr>
          <p:cNvPr id="447" name="직사각형 961"/>
          <p:cNvSpPr/>
          <p:nvPr/>
        </p:nvSpPr>
        <p:spPr>
          <a:xfrm>
            <a:off x="1148080" y="4094876"/>
            <a:ext cx="2462784" cy="1440001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49" name="연결선: 꺾임 962"/>
          <p:cNvSpPr/>
          <p:nvPr/>
        </p:nvSpPr>
        <p:spPr>
          <a:xfrm>
            <a:off x="3616960" y="2976879"/>
            <a:ext cx="953770" cy="1837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14" y="21600"/>
                </a:lnTo>
                <a:lnTo>
                  <a:pt x="10814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451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2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453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455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주요 기능  -  </a:t>
            </a:r>
            <a:r>
              <a:t>비밀번호 찾기</a:t>
            </a:r>
          </a:p>
        </p:txBody>
      </p:sp>
      <p:sp>
        <p:nvSpPr>
          <p:cNvPr id="456" name="슬라이드 번호 개체 틀 9"/>
          <p:cNvSpPr txBox="1"/>
          <p:nvPr>
            <p:ph type="sldNum" sz="quarter" idx="4294967295"/>
          </p:nvPr>
        </p:nvSpPr>
        <p:spPr>
          <a:xfrm>
            <a:off x="11707594" y="656215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57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rcRect l="41390" t="26644" r="41390" b="26644"/>
          <a:stretch>
            <a:fillRect/>
          </a:stretch>
        </p:blipFill>
        <p:spPr>
          <a:xfrm>
            <a:off x="449981" y="1275904"/>
            <a:ext cx="1938024" cy="2954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그림 10" descr="그림 10"/>
          <p:cNvPicPr>
            <a:picLocks noChangeAspect="1"/>
          </p:cNvPicPr>
          <p:nvPr/>
        </p:nvPicPr>
        <p:blipFill>
          <a:blip r:embed="rId4">
            <a:extLst/>
          </a:blip>
          <a:srcRect l="41383" t="29463" r="41383" b="29463"/>
          <a:stretch>
            <a:fillRect/>
          </a:stretch>
        </p:blipFill>
        <p:spPr>
          <a:xfrm>
            <a:off x="7840642" y="1275903"/>
            <a:ext cx="1939474" cy="2597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그림 12" descr="그림 12"/>
          <p:cNvPicPr>
            <a:picLocks noChangeAspect="1"/>
          </p:cNvPicPr>
          <p:nvPr/>
        </p:nvPicPr>
        <p:blipFill>
          <a:blip r:embed="rId5">
            <a:extLst/>
          </a:blip>
          <a:srcRect l="41374" t="29492" r="41373" b="29492"/>
          <a:stretch>
            <a:fillRect/>
          </a:stretch>
        </p:blipFill>
        <p:spPr>
          <a:xfrm>
            <a:off x="9961520" y="1275904"/>
            <a:ext cx="1941507" cy="2594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그림 21" descr="그림 21"/>
          <p:cNvPicPr>
            <a:picLocks noChangeAspect="1"/>
          </p:cNvPicPr>
          <p:nvPr/>
        </p:nvPicPr>
        <p:blipFill>
          <a:blip r:embed="rId6">
            <a:extLst/>
          </a:blip>
          <a:srcRect l="0" t="0" r="3178" b="0"/>
          <a:stretch>
            <a:fillRect/>
          </a:stretch>
        </p:blipFill>
        <p:spPr>
          <a:xfrm>
            <a:off x="2569409" y="1275904"/>
            <a:ext cx="5089829" cy="2954273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sp>
        <p:nvSpPr>
          <p:cNvPr id="461" name="TextBox 242"/>
          <p:cNvSpPr txBox="1"/>
          <p:nvPr/>
        </p:nvSpPr>
        <p:spPr>
          <a:xfrm>
            <a:off x="449980" y="994313"/>
            <a:ext cx="1348181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&lt;1.</a:t>
            </a:r>
            <a:r>
              <a:t>회원 정보 입력</a:t>
            </a:r>
            <a:r>
              <a:t>&gt;</a:t>
            </a:r>
          </a:p>
        </p:txBody>
      </p:sp>
      <p:sp>
        <p:nvSpPr>
          <p:cNvPr id="462" name="TextBox 242"/>
          <p:cNvSpPr txBox="1"/>
          <p:nvPr/>
        </p:nvSpPr>
        <p:spPr>
          <a:xfrm>
            <a:off x="7840642" y="994312"/>
            <a:ext cx="1310080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&lt;3.</a:t>
            </a:r>
            <a:r>
              <a:t>인증코드 입력</a:t>
            </a:r>
            <a:r>
              <a:t>&gt;</a:t>
            </a:r>
          </a:p>
        </p:txBody>
      </p:sp>
      <p:sp>
        <p:nvSpPr>
          <p:cNvPr id="463" name="TextBox 242"/>
          <p:cNvSpPr txBox="1"/>
          <p:nvPr/>
        </p:nvSpPr>
        <p:spPr>
          <a:xfrm>
            <a:off x="9961519" y="1002867"/>
            <a:ext cx="1310081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&lt;4.</a:t>
            </a:r>
            <a:r>
              <a:t>비밀번호 변경</a:t>
            </a:r>
            <a:r>
              <a:t>&gt;</a:t>
            </a:r>
          </a:p>
        </p:txBody>
      </p:sp>
      <p:sp>
        <p:nvSpPr>
          <p:cNvPr id="464" name="TextBox 242"/>
          <p:cNvSpPr txBox="1"/>
          <p:nvPr/>
        </p:nvSpPr>
        <p:spPr>
          <a:xfrm>
            <a:off x="2569409" y="1013483"/>
            <a:ext cx="1625548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&lt;2.</a:t>
            </a:r>
            <a:r>
              <a:t>인증코드 메일 발송</a:t>
            </a:r>
            <a:r>
              <a:t>&gt;</a:t>
            </a:r>
          </a:p>
        </p:txBody>
      </p:sp>
      <p:grpSp>
        <p:nvGrpSpPr>
          <p:cNvPr id="467" name="그룹 897"/>
          <p:cNvGrpSpPr/>
          <p:nvPr/>
        </p:nvGrpSpPr>
        <p:grpSpPr>
          <a:xfrm>
            <a:off x="459423" y="4544690"/>
            <a:ext cx="3763306" cy="1673925"/>
            <a:chOff x="0" y="0"/>
            <a:chExt cx="3763305" cy="1673924"/>
          </a:xfrm>
        </p:grpSpPr>
        <p:pic>
          <p:nvPicPr>
            <p:cNvPr id="465" name="그림 29" descr="그림 2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335" y="210530"/>
              <a:ext cx="3749971" cy="1463395"/>
            </a:xfrm>
            <a:prstGeom prst="rect">
              <a:avLst/>
            </a:prstGeom>
            <a:ln w="19050" cap="flat">
              <a:solidFill>
                <a:srgbClr val="FF0000"/>
              </a:solidFill>
              <a:prstDash val="solid"/>
              <a:round/>
            </a:ln>
            <a:effectLst/>
          </p:spPr>
        </p:pic>
        <p:sp>
          <p:nvSpPr>
            <p:cNvPr id="466" name="직사각형 896"/>
            <p:cNvSpPr/>
            <p:nvPr/>
          </p:nvSpPr>
          <p:spPr>
            <a:xfrm>
              <a:off x="0" y="0"/>
              <a:ext cx="780386" cy="221465"/>
            </a:xfrm>
            <a:prstGeom prst="rect">
              <a:avLst/>
            </a:prstGeom>
            <a:solidFill>
              <a:srgbClr val="2F2F2F"/>
            </a:solidFill>
            <a:ln w="19050" cap="flat">
              <a:solidFill>
                <a:srgbClr val="FF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UserController</a:t>
              </a:r>
            </a:p>
          </p:txBody>
        </p:sp>
      </p:grpSp>
      <p:grpSp>
        <p:nvGrpSpPr>
          <p:cNvPr id="470" name="그룹 902"/>
          <p:cNvGrpSpPr/>
          <p:nvPr/>
        </p:nvGrpSpPr>
        <p:grpSpPr>
          <a:xfrm>
            <a:off x="4394608" y="4531822"/>
            <a:ext cx="3264630" cy="1686795"/>
            <a:chOff x="0" y="0"/>
            <a:chExt cx="3264629" cy="1686793"/>
          </a:xfrm>
        </p:grpSpPr>
        <p:pic>
          <p:nvPicPr>
            <p:cNvPr id="468" name="그림 899" descr="그림 89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525" y="213601"/>
              <a:ext cx="3255105" cy="1473193"/>
            </a:xfrm>
            <a:prstGeom prst="rect">
              <a:avLst/>
            </a:prstGeom>
            <a:ln w="19050" cap="flat">
              <a:solidFill>
                <a:schemeClr val="accent4"/>
              </a:solidFill>
              <a:prstDash val="solid"/>
              <a:round/>
            </a:ln>
            <a:effectLst/>
          </p:spPr>
        </p:pic>
        <p:sp>
          <p:nvSpPr>
            <p:cNvPr id="469" name="직사각형 900"/>
            <p:cNvSpPr/>
            <p:nvPr/>
          </p:nvSpPr>
          <p:spPr>
            <a:xfrm>
              <a:off x="0" y="0"/>
              <a:ext cx="780386" cy="221465"/>
            </a:xfrm>
            <a:prstGeom prst="rect">
              <a:avLst/>
            </a:prstGeom>
            <a:solidFill>
              <a:srgbClr val="2F2F2F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EmailService</a:t>
              </a:r>
            </a:p>
          </p:txBody>
        </p:sp>
      </p:grpSp>
      <p:grpSp>
        <p:nvGrpSpPr>
          <p:cNvPr id="473" name="그룹 904"/>
          <p:cNvGrpSpPr/>
          <p:nvPr/>
        </p:nvGrpSpPr>
        <p:grpSpPr>
          <a:xfrm>
            <a:off x="7831117" y="4416756"/>
            <a:ext cx="4071911" cy="1802201"/>
            <a:chOff x="0" y="0"/>
            <a:chExt cx="4071910" cy="1802200"/>
          </a:xfrm>
        </p:grpSpPr>
        <p:pic>
          <p:nvPicPr>
            <p:cNvPr id="471" name="그림 895" descr="그림 895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525" y="210027"/>
              <a:ext cx="4062386" cy="1592174"/>
            </a:xfrm>
            <a:prstGeom prst="rect">
              <a:avLst/>
            </a:prstGeom>
            <a:ln w="19050" cap="flat">
              <a:solidFill>
                <a:srgbClr val="92D050"/>
              </a:solidFill>
              <a:prstDash val="solid"/>
              <a:round/>
            </a:ln>
            <a:effectLst/>
          </p:spPr>
        </p:pic>
        <p:sp>
          <p:nvSpPr>
            <p:cNvPr id="472" name="직사각형 903"/>
            <p:cNvSpPr/>
            <p:nvPr/>
          </p:nvSpPr>
          <p:spPr>
            <a:xfrm>
              <a:off x="0" y="0"/>
              <a:ext cx="780386" cy="221465"/>
            </a:xfrm>
            <a:prstGeom prst="rect">
              <a:avLst/>
            </a:prstGeom>
            <a:solidFill>
              <a:srgbClr val="2F2F2F"/>
            </a:solidFill>
            <a:ln w="19050" cap="flat">
              <a:solidFill>
                <a:srgbClr val="92D05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UserController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그림 13" descr="그림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258" y="1062327"/>
            <a:ext cx="7146623" cy="4016253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grpSp>
        <p:nvGrpSpPr>
          <p:cNvPr id="481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478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480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482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주요 기능  -  </a:t>
            </a:r>
            <a:r>
              <a:t>HR   :   </a:t>
            </a:r>
            <a:r>
              <a:t>회원 정보 관리</a:t>
            </a:r>
          </a:p>
        </p:txBody>
      </p:sp>
      <p:sp>
        <p:nvSpPr>
          <p:cNvPr id="483" name="슬라이드 번호 개체 틀 9"/>
          <p:cNvSpPr txBox="1"/>
          <p:nvPr>
            <p:ph type="sldNum" sz="quarter" idx="4294967295"/>
          </p:nvPr>
        </p:nvSpPr>
        <p:spPr>
          <a:xfrm>
            <a:off x="11707594" y="656215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86" name="사각형: 둥근 모서리 21"/>
          <p:cNvGrpSpPr/>
          <p:nvPr/>
        </p:nvGrpSpPr>
        <p:grpSpPr>
          <a:xfrm>
            <a:off x="7180981" y="4718594"/>
            <a:ext cx="4855444" cy="1947035"/>
            <a:chOff x="0" y="0"/>
            <a:chExt cx="4855443" cy="1947034"/>
          </a:xfrm>
        </p:grpSpPr>
        <p:sp>
          <p:nvSpPr>
            <p:cNvPr id="484" name="직사각형"/>
            <p:cNvSpPr/>
            <p:nvPr/>
          </p:nvSpPr>
          <p:spPr>
            <a:xfrm>
              <a:off x="0" y="0"/>
              <a:ext cx="4855444" cy="177210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게시판 카테고리 [ 공지사항 | 팀 게시판 | 자유게시판 ]…"/>
            <p:cNvSpPr txBox="1"/>
            <p:nvPr/>
          </p:nvSpPr>
          <p:spPr>
            <a:xfrm>
              <a:off x="66654" y="0"/>
              <a:ext cx="4745381" cy="1947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사용자의 팀이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인사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인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경우에만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HR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페이지 접근 가능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(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임직원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)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전체 목록 조회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 소속팀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,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직책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,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활성화 상태 변경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 상태가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비활성화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인 경우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로그인 및 시스템 이용 불가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sz="12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      - </a:t>
              </a:r>
              <a:r>
                <a:t>회원가입시 사용자 상태는 </a:t>
              </a:r>
              <a:r>
                <a:t>‘</a:t>
              </a:r>
              <a:r>
                <a:t>비활성화</a:t>
              </a:r>
              <a:r>
                <a:t>’ (※ </a:t>
              </a:r>
              <a:r>
                <a:t>인사팀 사용자의 승인 필요</a:t>
              </a:r>
              <a:r>
                <a:t>)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 이름 또는 팀을 이용하여 사용자 검색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</p:txBody>
        </p:sp>
      </p:grpSp>
      <p:pic>
        <p:nvPicPr>
          <p:cNvPr id="487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8200" y="4726680"/>
            <a:ext cx="5160690" cy="175478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88" name="그림 15" descr="그림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0995" y="1570499"/>
            <a:ext cx="4307972" cy="2992266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489" name="직사각형 16"/>
          <p:cNvSpPr/>
          <p:nvPr/>
        </p:nvSpPr>
        <p:spPr>
          <a:xfrm>
            <a:off x="1581193" y="2350904"/>
            <a:ext cx="5783581" cy="284206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90" name="그림 18" descr="그림 18"/>
          <p:cNvPicPr>
            <a:picLocks noChangeAspect="1"/>
          </p:cNvPicPr>
          <p:nvPr/>
        </p:nvPicPr>
        <p:blipFill>
          <a:blip r:embed="rId3">
            <a:extLst/>
          </a:blip>
          <a:srcRect l="30992" t="37827" r="63251" b="50836"/>
          <a:stretch>
            <a:fillRect/>
          </a:stretch>
        </p:blipFill>
        <p:spPr>
          <a:xfrm>
            <a:off x="2662471" y="2583038"/>
            <a:ext cx="411481" cy="455296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직사각형 20"/>
          <p:cNvSpPr/>
          <p:nvPr/>
        </p:nvSpPr>
        <p:spPr>
          <a:xfrm>
            <a:off x="5506720" y="1854923"/>
            <a:ext cx="1858055" cy="284206"/>
          </a:xfrm>
          <a:prstGeom prst="rect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98" name="연결선: 꺾임 901"/>
          <p:cNvSpPr/>
          <p:nvPr/>
        </p:nvSpPr>
        <p:spPr>
          <a:xfrm>
            <a:off x="1144270" y="2640329"/>
            <a:ext cx="3328671" cy="2962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0258"/>
                </a:lnTo>
                <a:lnTo>
                  <a:pt x="0" y="10258"/>
                </a:lnTo>
                <a:lnTo>
                  <a:pt x="0" y="21600"/>
                </a:lnTo>
                <a:lnTo>
                  <a:pt x="1648" y="21600"/>
                </a:lnTo>
              </a:path>
            </a:pathLst>
          </a:custGeom>
          <a:ln w="1270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93" name="직사각형 912"/>
          <p:cNvSpPr/>
          <p:nvPr/>
        </p:nvSpPr>
        <p:spPr>
          <a:xfrm>
            <a:off x="3503338" y="1065010"/>
            <a:ext cx="357760" cy="288001"/>
          </a:xfrm>
          <a:prstGeom prst="rect">
            <a:avLst/>
          </a:prstGeom>
          <a:ln w="12700">
            <a:solidFill>
              <a:srgbClr val="6173D7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94" name="직사각형 922"/>
          <p:cNvSpPr/>
          <p:nvPr/>
        </p:nvSpPr>
        <p:spPr>
          <a:xfrm>
            <a:off x="478833" y="1754934"/>
            <a:ext cx="876301" cy="180001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95" name="직사각형 932"/>
          <p:cNvSpPr/>
          <p:nvPr/>
        </p:nvSpPr>
        <p:spPr>
          <a:xfrm>
            <a:off x="7710834" y="1360090"/>
            <a:ext cx="780386" cy="221466"/>
          </a:xfrm>
          <a:prstGeom prst="rect">
            <a:avLst/>
          </a:prstGeom>
          <a:solidFill>
            <a:srgbClr val="2F2F2F"/>
          </a:solidFill>
          <a:ln w="190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HrController</a:t>
            </a:r>
          </a:p>
        </p:txBody>
      </p:sp>
      <p:sp>
        <p:nvSpPr>
          <p:cNvPr id="496" name="직선 화살표 연결선 935"/>
          <p:cNvSpPr/>
          <p:nvPr/>
        </p:nvSpPr>
        <p:spPr>
          <a:xfrm>
            <a:off x="7364773" y="1997025"/>
            <a:ext cx="346062" cy="1"/>
          </a:xfrm>
          <a:prstGeom prst="line">
            <a:avLst/>
          </a:prstGeom>
          <a:ln w="28575">
            <a:solidFill>
              <a:schemeClr val="accent4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7" name="직사각형 943"/>
          <p:cNvSpPr/>
          <p:nvPr/>
        </p:nvSpPr>
        <p:spPr>
          <a:xfrm>
            <a:off x="1396332" y="4515322"/>
            <a:ext cx="780386" cy="221465"/>
          </a:xfrm>
          <a:prstGeom prst="rect">
            <a:avLst/>
          </a:prstGeom>
          <a:solidFill>
            <a:srgbClr val="2F2F2F"/>
          </a:solidFill>
          <a:ln w="19050">
            <a:solidFill>
              <a:srgbClr val="FF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HrController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그림 924" descr="그림 924"/>
          <p:cNvPicPr>
            <a:picLocks noChangeAspect="1"/>
          </p:cNvPicPr>
          <p:nvPr/>
        </p:nvPicPr>
        <p:blipFill>
          <a:blip r:embed="rId3">
            <a:extLst/>
          </a:blip>
          <a:srcRect l="0" t="0" r="28214" b="9209"/>
          <a:stretch>
            <a:fillRect/>
          </a:stretch>
        </p:blipFill>
        <p:spPr>
          <a:xfrm>
            <a:off x="6385838" y="1282766"/>
            <a:ext cx="5641352" cy="4009670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pic>
        <p:nvPicPr>
          <p:cNvPr id="503" name="그림 908" descr="그림 908"/>
          <p:cNvPicPr>
            <a:picLocks noChangeAspect="1"/>
          </p:cNvPicPr>
          <p:nvPr/>
        </p:nvPicPr>
        <p:blipFill>
          <a:blip r:embed="rId4">
            <a:extLst/>
          </a:blip>
          <a:srcRect l="0" t="0" r="21066" b="139"/>
          <a:stretch>
            <a:fillRect/>
          </a:stretch>
        </p:blipFill>
        <p:spPr>
          <a:xfrm>
            <a:off x="453073" y="1280459"/>
            <a:ext cx="5642928" cy="4011977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grpSp>
        <p:nvGrpSpPr>
          <p:cNvPr id="507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504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5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506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508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주요 기능  -  </a:t>
            </a:r>
            <a:r>
              <a:t>HR   :   </a:t>
            </a:r>
            <a:r>
              <a:t>문의 및 답변</a:t>
            </a:r>
          </a:p>
        </p:txBody>
      </p:sp>
      <p:sp>
        <p:nvSpPr>
          <p:cNvPr id="509" name="직사각형 16"/>
          <p:cNvSpPr/>
          <p:nvPr/>
        </p:nvSpPr>
        <p:spPr>
          <a:xfrm>
            <a:off x="1557029" y="3860648"/>
            <a:ext cx="3513735" cy="1260001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10" name="직사각형 912"/>
          <p:cNvSpPr/>
          <p:nvPr/>
        </p:nvSpPr>
        <p:spPr>
          <a:xfrm>
            <a:off x="3503338" y="1284833"/>
            <a:ext cx="357760" cy="288001"/>
          </a:xfrm>
          <a:prstGeom prst="rect">
            <a:avLst/>
          </a:prstGeom>
          <a:ln w="12700">
            <a:solidFill>
              <a:srgbClr val="6173D7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11" name="직사각형 922"/>
          <p:cNvSpPr/>
          <p:nvPr/>
        </p:nvSpPr>
        <p:spPr>
          <a:xfrm>
            <a:off x="478833" y="2205663"/>
            <a:ext cx="876301" cy="180001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grpSp>
        <p:nvGrpSpPr>
          <p:cNvPr id="514" name="사각형: 둥근 모서리 21"/>
          <p:cNvGrpSpPr/>
          <p:nvPr/>
        </p:nvGrpSpPr>
        <p:grpSpPr>
          <a:xfrm>
            <a:off x="7217925" y="5204164"/>
            <a:ext cx="4812036" cy="1285042"/>
            <a:chOff x="0" y="0"/>
            <a:chExt cx="4812034" cy="1285041"/>
          </a:xfrm>
        </p:grpSpPr>
        <p:sp>
          <p:nvSpPr>
            <p:cNvPr id="512" name="직사각형"/>
            <p:cNvSpPr/>
            <p:nvPr/>
          </p:nvSpPr>
          <p:spPr>
            <a:xfrm>
              <a:off x="0" y="0"/>
              <a:ext cx="4808942" cy="1285042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3" name="게시판 카테고리 [ 공지사항 | 팀 게시판 | 자유게시판 ]…"/>
            <p:cNvSpPr txBox="1"/>
            <p:nvPr/>
          </p:nvSpPr>
          <p:spPr>
            <a:xfrm>
              <a:off x="66654" y="0"/>
              <a:ext cx="4745381" cy="988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비회원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및 모든 사용자 모두 문의 등록 가능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등록된 문의는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‘HR &gt;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문의함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&gt;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문의 목록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&gt;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문의 상세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에서 확인 가능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문의 상세 페이지에서 답변 작성 및 회신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문의 등록시 사용자가 기입한 이메일로 답변 메일 회신</a:t>
              </a:r>
            </a:p>
          </p:txBody>
        </p:sp>
      </p:grpSp>
      <p:sp>
        <p:nvSpPr>
          <p:cNvPr id="515" name="슬라이드 번호 개체 틀 9"/>
          <p:cNvSpPr txBox="1"/>
          <p:nvPr>
            <p:ph type="sldNum" sz="quarter" idx="4294967295"/>
          </p:nvPr>
        </p:nvSpPr>
        <p:spPr>
          <a:xfrm>
            <a:off x="11707594" y="6543685"/>
            <a:ext cx="259079" cy="2400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6" name="TextBox 242"/>
          <p:cNvSpPr txBox="1"/>
          <p:nvPr/>
        </p:nvSpPr>
        <p:spPr>
          <a:xfrm>
            <a:off x="449981" y="994313"/>
            <a:ext cx="1062735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</a:t>
            </a:r>
            <a:r>
              <a:t>답변 회신 전</a:t>
            </a:r>
            <a:r>
              <a:t>&gt;</a:t>
            </a:r>
          </a:p>
        </p:txBody>
      </p:sp>
      <p:sp>
        <p:nvSpPr>
          <p:cNvPr id="517" name="TextBox 242"/>
          <p:cNvSpPr txBox="1"/>
          <p:nvPr/>
        </p:nvSpPr>
        <p:spPr>
          <a:xfrm>
            <a:off x="6394751" y="994313"/>
            <a:ext cx="1062735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</a:t>
            </a:r>
            <a:r>
              <a:t>답변 회신 후</a:t>
            </a:r>
            <a:r>
              <a:t>&gt;</a:t>
            </a:r>
          </a:p>
        </p:txBody>
      </p:sp>
      <p:sp>
        <p:nvSpPr>
          <p:cNvPr id="518" name="직사각형 926"/>
          <p:cNvSpPr/>
          <p:nvPr/>
        </p:nvSpPr>
        <p:spPr>
          <a:xfrm>
            <a:off x="7468117" y="3860648"/>
            <a:ext cx="3948029" cy="1260001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19" name="직선 화살표 연결선 928"/>
          <p:cNvSpPr/>
          <p:nvPr/>
        </p:nvSpPr>
        <p:spPr>
          <a:xfrm>
            <a:off x="5070764" y="4488872"/>
            <a:ext cx="2397355" cy="1777"/>
          </a:xfrm>
          <a:prstGeom prst="line">
            <a:avLst/>
          </a:prstGeom>
          <a:ln w="1270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rcRect l="0" t="0" r="3424" b="0"/>
          <a:stretch>
            <a:fillRect/>
          </a:stretch>
        </p:blipFill>
        <p:spPr>
          <a:xfrm>
            <a:off x="457146" y="1281636"/>
            <a:ext cx="6904237" cy="4017601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grpSp>
        <p:nvGrpSpPr>
          <p:cNvPr id="527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524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526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528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주요 기능  </a:t>
            </a:r>
            <a:r>
              <a:t>-  HR   :   </a:t>
            </a:r>
            <a:r>
              <a:t>문의 및 답변</a:t>
            </a:r>
          </a:p>
        </p:txBody>
      </p:sp>
      <p:sp>
        <p:nvSpPr>
          <p:cNvPr id="529" name="슬라이드 번호 개체 틀 9"/>
          <p:cNvSpPr txBox="1"/>
          <p:nvPr>
            <p:ph type="sldNum" sz="quarter" idx="4294967295"/>
          </p:nvPr>
        </p:nvSpPr>
        <p:spPr>
          <a:xfrm>
            <a:off x="11707594" y="656215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0" name="TextBox 242"/>
          <p:cNvSpPr txBox="1"/>
          <p:nvPr/>
        </p:nvSpPr>
        <p:spPr>
          <a:xfrm>
            <a:off x="449981" y="994313"/>
            <a:ext cx="885951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</a:t>
            </a:r>
            <a:r>
              <a:t>회신 메일</a:t>
            </a:r>
            <a:r>
              <a:t>&gt;</a:t>
            </a:r>
          </a:p>
        </p:txBody>
      </p:sp>
      <p:pic>
        <p:nvPicPr>
          <p:cNvPr id="531" name="그림 12" descr="그림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18400" y="1022437"/>
            <a:ext cx="4510567" cy="277163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532" name="직사각형 14"/>
          <p:cNvSpPr/>
          <p:nvPr/>
        </p:nvSpPr>
        <p:spPr>
          <a:xfrm>
            <a:off x="7503160" y="810854"/>
            <a:ext cx="780386" cy="221466"/>
          </a:xfrm>
          <a:prstGeom prst="rect">
            <a:avLst/>
          </a:prstGeom>
          <a:solidFill>
            <a:srgbClr val="2F2F2F"/>
          </a:solidFill>
          <a:ln w="19050">
            <a:solidFill>
              <a:srgbClr val="FF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HrController</a:t>
            </a:r>
          </a:p>
        </p:txBody>
      </p:sp>
      <p:pic>
        <p:nvPicPr>
          <p:cNvPr id="533" name="그림 19" descr="그림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08875" y="4144286"/>
            <a:ext cx="4527550" cy="2337026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534" name="직사각형 21"/>
          <p:cNvSpPr/>
          <p:nvPr/>
        </p:nvSpPr>
        <p:spPr>
          <a:xfrm>
            <a:off x="7499350" y="3934004"/>
            <a:ext cx="780386" cy="221465"/>
          </a:xfrm>
          <a:prstGeom prst="rect">
            <a:avLst/>
          </a:prstGeom>
          <a:solidFill>
            <a:srgbClr val="2F2F2F"/>
          </a:solidFill>
          <a:ln w="190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EmailService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533" y="1060134"/>
            <a:ext cx="7660717" cy="3708002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grpSp>
        <p:nvGrpSpPr>
          <p:cNvPr id="542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539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0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541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543" name="TextBox 251"/>
          <p:cNvSpPr txBox="1"/>
          <p:nvPr/>
        </p:nvSpPr>
        <p:spPr>
          <a:xfrm>
            <a:off x="387496" y="534039"/>
            <a:ext cx="4034034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주요 기능  -  </a:t>
            </a:r>
            <a:r>
              <a:t>마이페이지</a:t>
            </a:r>
          </a:p>
        </p:txBody>
      </p:sp>
      <p:sp>
        <p:nvSpPr>
          <p:cNvPr id="544" name="슬라이드 번호 개체 틀 9"/>
          <p:cNvSpPr txBox="1"/>
          <p:nvPr>
            <p:ph type="sldNum" sz="quarter" idx="4294967295"/>
          </p:nvPr>
        </p:nvSpPr>
        <p:spPr>
          <a:xfrm>
            <a:off x="11707594" y="656215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47" name="사각형: 둥근 모서리 21"/>
          <p:cNvGrpSpPr/>
          <p:nvPr/>
        </p:nvGrpSpPr>
        <p:grpSpPr>
          <a:xfrm>
            <a:off x="7227161" y="4942159"/>
            <a:ext cx="4812035" cy="1552897"/>
            <a:chOff x="0" y="0"/>
            <a:chExt cx="4812034" cy="1552896"/>
          </a:xfrm>
        </p:grpSpPr>
        <p:sp>
          <p:nvSpPr>
            <p:cNvPr id="545" name="직사각형"/>
            <p:cNvSpPr/>
            <p:nvPr/>
          </p:nvSpPr>
          <p:spPr>
            <a:xfrm>
              <a:off x="0" y="0"/>
              <a:ext cx="4808942" cy="155289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6" name="게시판 카테고리 [ 공지사항 | 팀 게시판 | 자유게시판 ]…"/>
            <p:cNvSpPr txBox="1"/>
            <p:nvPr/>
          </p:nvSpPr>
          <p:spPr>
            <a:xfrm>
              <a:off x="66654" y="-1"/>
              <a:ext cx="4745381" cy="1233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비밀번호 확인 후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내정보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조회 가능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 사진 등록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sz="12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      - </a:t>
              </a:r>
              <a:r>
                <a:t>데이터베이스 내 사용자별 파일명 및 파일경로 저장</a:t>
              </a:r>
              <a:endParaRPr sz="2700"/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 정보 수정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sz="12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      - </a:t>
              </a:r>
              <a:r>
                <a:t>주소</a:t>
              </a:r>
              <a:r>
                <a:t>, </a:t>
              </a:r>
              <a:r>
                <a:t>휴대전화번호</a:t>
              </a:r>
              <a:r>
                <a:t>, </a:t>
              </a:r>
              <a:r>
                <a:t>외부 이메일</a:t>
              </a:r>
              <a:r>
                <a:t>, </a:t>
              </a:r>
              <a:r>
                <a:t>비밀번호 값에 한해 수정 가능</a:t>
              </a:r>
            </a:p>
          </p:txBody>
        </p:sp>
      </p:grpSp>
      <p:sp>
        <p:nvSpPr>
          <p:cNvPr id="548" name="직사각형 16"/>
          <p:cNvSpPr/>
          <p:nvPr/>
        </p:nvSpPr>
        <p:spPr>
          <a:xfrm>
            <a:off x="2392679" y="3563125"/>
            <a:ext cx="1482091" cy="252001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56" name="연결선: 꺾임 901"/>
          <p:cNvSpPr/>
          <p:nvPr/>
        </p:nvSpPr>
        <p:spPr>
          <a:xfrm>
            <a:off x="3879850" y="3128010"/>
            <a:ext cx="3357880" cy="560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8" y="21600"/>
                </a:lnTo>
                <a:lnTo>
                  <a:pt x="10808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50" name="직사각형 912"/>
          <p:cNvSpPr/>
          <p:nvPr/>
        </p:nvSpPr>
        <p:spPr>
          <a:xfrm>
            <a:off x="7230775" y="1063106"/>
            <a:ext cx="526385" cy="288001"/>
          </a:xfrm>
          <a:prstGeom prst="rect">
            <a:avLst/>
          </a:prstGeom>
          <a:ln w="12700">
            <a:solidFill>
              <a:srgbClr val="6173D7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51" name="직사각형 922"/>
          <p:cNvSpPr/>
          <p:nvPr/>
        </p:nvSpPr>
        <p:spPr>
          <a:xfrm>
            <a:off x="486453" y="1761919"/>
            <a:ext cx="876301" cy="180001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52" name="직선 화살표 연결선 935"/>
          <p:cNvSpPr/>
          <p:nvPr/>
        </p:nvSpPr>
        <p:spPr>
          <a:xfrm>
            <a:off x="7355537" y="2070913"/>
            <a:ext cx="346062" cy="1"/>
          </a:xfrm>
          <a:prstGeom prst="line">
            <a:avLst/>
          </a:prstGeom>
          <a:ln w="28575">
            <a:solidFill>
              <a:schemeClr val="accent4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55" name="그룹 11"/>
          <p:cNvGrpSpPr/>
          <p:nvPr/>
        </p:nvGrpSpPr>
        <p:grpSpPr>
          <a:xfrm>
            <a:off x="7234570" y="1425873"/>
            <a:ext cx="4801532" cy="3405242"/>
            <a:chOff x="0" y="0"/>
            <a:chExt cx="4801530" cy="3405240"/>
          </a:xfrm>
        </p:grpSpPr>
        <p:pic>
          <p:nvPicPr>
            <p:cNvPr id="553" name="그림 10" descr="그림 1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10" y="230932"/>
              <a:ext cx="4788621" cy="3174309"/>
            </a:xfrm>
            <a:prstGeom prst="rect">
              <a:avLst/>
            </a:prstGeom>
            <a:ln w="19050" cap="flat">
              <a:solidFill>
                <a:srgbClr val="FF0000"/>
              </a:solidFill>
              <a:prstDash val="solid"/>
              <a:round/>
            </a:ln>
            <a:effectLst/>
          </p:spPr>
        </p:pic>
        <p:sp>
          <p:nvSpPr>
            <p:cNvPr id="554" name="직사각형 932"/>
            <p:cNvSpPr/>
            <p:nvPr/>
          </p:nvSpPr>
          <p:spPr>
            <a:xfrm>
              <a:off x="0" y="0"/>
              <a:ext cx="780386" cy="221465"/>
            </a:xfrm>
            <a:prstGeom prst="rect">
              <a:avLst/>
            </a:prstGeom>
            <a:solidFill>
              <a:srgbClr val="2F2F2F"/>
            </a:solidFill>
            <a:ln w="19050" cap="flat">
              <a:solidFill>
                <a:srgbClr val="FF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MyController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723" y="1061748"/>
            <a:ext cx="7149019" cy="4017602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grpSp>
        <p:nvGrpSpPr>
          <p:cNvPr id="564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561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2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563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565" name="TextBox 251"/>
          <p:cNvSpPr txBox="1"/>
          <p:nvPr/>
        </p:nvSpPr>
        <p:spPr>
          <a:xfrm>
            <a:off x="387496" y="534039"/>
            <a:ext cx="4544723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주요 기능  - </a:t>
            </a:r>
            <a:r>
              <a:t>프로젝트</a:t>
            </a:r>
          </a:p>
        </p:txBody>
      </p:sp>
      <p:sp>
        <p:nvSpPr>
          <p:cNvPr id="566" name="슬라이드 번호 개체 틀 9"/>
          <p:cNvSpPr txBox="1"/>
          <p:nvPr>
            <p:ph type="sldNum" sz="quarter" idx="4294967295"/>
          </p:nvPr>
        </p:nvSpPr>
        <p:spPr>
          <a:xfrm>
            <a:off x="11707594" y="656215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69" name="사각형: 둥근 모서리 21"/>
          <p:cNvGrpSpPr/>
          <p:nvPr/>
        </p:nvGrpSpPr>
        <p:grpSpPr>
          <a:xfrm>
            <a:off x="2248759" y="5013193"/>
            <a:ext cx="4812037" cy="1479973"/>
            <a:chOff x="0" y="0"/>
            <a:chExt cx="4812036" cy="1479971"/>
          </a:xfrm>
        </p:grpSpPr>
        <p:sp>
          <p:nvSpPr>
            <p:cNvPr id="567" name="직사각형"/>
            <p:cNvSpPr/>
            <p:nvPr/>
          </p:nvSpPr>
          <p:spPr>
            <a:xfrm>
              <a:off x="0" y="0"/>
              <a:ext cx="4809601" cy="1479972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8" name="게시판 카테고리 [ 공지사항 | 팀 게시판 | 자유게시판 ]…"/>
            <p:cNvSpPr txBox="1"/>
            <p:nvPr/>
          </p:nvSpPr>
          <p:spPr>
            <a:xfrm>
              <a:off x="66655" y="-1"/>
              <a:ext cx="4745382" cy="1233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새프로젝트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(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업무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)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등록 및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진행중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프로젝트 수정 가능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(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임직원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)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목록을 조회하여 참가자로 추가 가능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사용자가 작성자 또는 참가자로 등록된 프로젝트에 한해 조회 가능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프로젝트 상태를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완료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또는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중단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으로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변경 가능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sz="12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      - ‘</a:t>
              </a:r>
              <a:r>
                <a:t>완료</a:t>
              </a:r>
              <a:r>
                <a:t>’ </a:t>
              </a:r>
              <a:r>
                <a:t>또는 </a:t>
              </a:r>
              <a:r>
                <a:t>‘</a:t>
              </a:r>
              <a:r>
                <a:t>중단</a:t>
              </a:r>
              <a:r>
                <a:t>‘ </a:t>
              </a:r>
              <a:r>
                <a:t>프로젝트는 수정 불가</a:t>
              </a:r>
            </a:p>
          </p:txBody>
        </p:sp>
      </p:grpSp>
      <p:sp>
        <p:nvSpPr>
          <p:cNvPr id="570" name="직사각형 912"/>
          <p:cNvSpPr/>
          <p:nvPr/>
        </p:nvSpPr>
        <p:spPr>
          <a:xfrm>
            <a:off x="2554648" y="1061201"/>
            <a:ext cx="466682" cy="288001"/>
          </a:xfrm>
          <a:prstGeom prst="rect">
            <a:avLst/>
          </a:prstGeom>
          <a:ln w="12700">
            <a:solidFill>
              <a:srgbClr val="6173D7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grpSp>
        <p:nvGrpSpPr>
          <p:cNvPr id="573" name="그룹 23"/>
          <p:cNvGrpSpPr/>
          <p:nvPr/>
        </p:nvGrpSpPr>
        <p:grpSpPr>
          <a:xfrm>
            <a:off x="7242401" y="1690238"/>
            <a:ext cx="4780340" cy="4790226"/>
            <a:chOff x="0" y="0"/>
            <a:chExt cx="4780338" cy="4790225"/>
          </a:xfrm>
        </p:grpSpPr>
        <p:sp>
          <p:nvSpPr>
            <p:cNvPr id="571" name="직사각형 943"/>
            <p:cNvSpPr/>
            <p:nvPr/>
          </p:nvSpPr>
          <p:spPr>
            <a:xfrm>
              <a:off x="0" y="-1"/>
              <a:ext cx="857659" cy="335766"/>
            </a:xfrm>
            <a:prstGeom prst="rect">
              <a:avLst/>
            </a:prstGeom>
            <a:solidFill>
              <a:srgbClr val="2F2F2F"/>
            </a:solidFill>
            <a:ln w="19050" cap="flat">
              <a:solidFill>
                <a:srgbClr val="FF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ProjectController</a:t>
              </a:r>
            </a:p>
          </p:txBody>
        </p:sp>
        <p:pic>
          <p:nvPicPr>
            <p:cNvPr id="572" name="그림 22" descr="그림 2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429" y="273355"/>
              <a:ext cx="4771910" cy="4516871"/>
            </a:xfrm>
            <a:prstGeom prst="rect">
              <a:avLst/>
            </a:prstGeom>
            <a:ln w="19050" cap="flat">
              <a:solidFill>
                <a:srgbClr val="FF0000"/>
              </a:solidFill>
              <a:prstDash val="solid"/>
              <a:round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577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8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579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581" name="TextBox 251"/>
          <p:cNvSpPr txBox="1"/>
          <p:nvPr/>
        </p:nvSpPr>
        <p:spPr>
          <a:xfrm>
            <a:off x="387496" y="534039"/>
            <a:ext cx="4544723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주요 기능  - </a:t>
            </a:r>
            <a:r>
              <a:t>프로젝트</a:t>
            </a:r>
          </a:p>
        </p:txBody>
      </p:sp>
      <p:sp>
        <p:nvSpPr>
          <p:cNvPr id="582" name="슬라이드 번호 개체 틀 9"/>
          <p:cNvSpPr txBox="1"/>
          <p:nvPr>
            <p:ph type="sldNum" sz="quarter" idx="4294967295"/>
          </p:nvPr>
        </p:nvSpPr>
        <p:spPr>
          <a:xfrm>
            <a:off x="11707594" y="656215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85" name="사각형: 둥근 모서리 21"/>
          <p:cNvGrpSpPr/>
          <p:nvPr/>
        </p:nvGrpSpPr>
        <p:grpSpPr>
          <a:xfrm>
            <a:off x="7224679" y="5013978"/>
            <a:ext cx="4812035" cy="1475067"/>
            <a:chOff x="0" y="0"/>
            <a:chExt cx="4812034" cy="1475066"/>
          </a:xfrm>
        </p:grpSpPr>
        <p:sp>
          <p:nvSpPr>
            <p:cNvPr id="583" name="직사각형"/>
            <p:cNvSpPr/>
            <p:nvPr/>
          </p:nvSpPr>
          <p:spPr>
            <a:xfrm>
              <a:off x="0" y="0"/>
              <a:ext cx="4808942" cy="147506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4" name="게시판 카테고리 [ 공지사항 | 팀 게시판 | 자유게시판 ]…"/>
            <p:cNvSpPr txBox="1"/>
            <p:nvPr/>
          </p:nvSpPr>
          <p:spPr>
            <a:xfrm>
              <a:off x="66654" y="-1"/>
              <a:ext cx="4745381" cy="1233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진행중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프로젝트에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한해 진행사항 등록 가능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sz="12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     - ‘</a:t>
              </a:r>
              <a:r>
                <a:t>완료</a:t>
              </a:r>
              <a:r>
                <a:t>’ </a:t>
              </a:r>
              <a:r>
                <a:t>또는 </a:t>
              </a:r>
              <a:r>
                <a:t>‘</a:t>
              </a:r>
              <a:r>
                <a:t>중단</a:t>
              </a:r>
              <a:r>
                <a:t>‘ </a:t>
              </a:r>
              <a:r>
                <a:t>프로젝트는 진행사항 등록</a:t>
              </a:r>
              <a:r>
                <a:t> </a:t>
              </a:r>
              <a:r>
                <a:t>불가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진행중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프로젝트에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한해 진행사항 수정 및 삭제 가능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sz="12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     - </a:t>
              </a:r>
              <a:r>
                <a:t>사용자 본인이 작성한 진행사항에 한함</a:t>
              </a:r>
            </a:p>
            <a:p>
              <a:pPr>
                <a:lnSpc>
                  <a:spcPct val="150000"/>
                </a:lnSpc>
                <a:defRPr sz="12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     - ‘</a:t>
              </a:r>
              <a:r>
                <a:t>완료</a:t>
              </a:r>
              <a:r>
                <a:t>’ </a:t>
              </a:r>
              <a:r>
                <a:t>또는 </a:t>
              </a:r>
              <a:r>
                <a:t>‘</a:t>
              </a:r>
              <a:r>
                <a:t>중단</a:t>
              </a:r>
              <a:r>
                <a:t>‘ </a:t>
              </a:r>
              <a:r>
                <a:t>프로젝트는 진행사항 수정 및 삭제 불가</a:t>
              </a:r>
            </a:p>
          </p:txBody>
        </p:sp>
      </p:grpSp>
      <p:pic>
        <p:nvPicPr>
          <p:cNvPr id="58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11"/>
          <a:stretch>
            <a:fillRect/>
          </a:stretch>
        </p:blipFill>
        <p:spPr>
          <a:xfrm>
            <a:off x="446723" y="1284210"/>
            <a:ext cx="5749975" cy="3638310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sp>
        <p:nvSpPr>
          <p:cNvPr id="587" name="TextBox 242"/>
          <p:cNvSpPr txBox="1"/>
          <p:nvPr/>
        </p:nvSpPr>
        <p:spPr>
          <a:xfrm>
            <a:off x="449980" y="994313"/>
            <a:ext cx="1440687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</a:t>
            </a:r>
            <a:r>
              <a:t>진행중인 프로젝트</a:t>
            </a:r>
            <a:r>
              <a:t>&gt;</a:t>
            </a:r>
          </a:p>
        </p:txBody>
      </p:sp>
      <p:sp>
        <p:nvSpPr>
          <p:cNvPr id="588" name="TextBox 242"/>
          <p:cNvSpPr txBox="1"/>
          <p:nvPr/>
        </p:nvSpPr>
        <p:spPr>
          <a:xfrm>
            <a:off x="6287282" y="994313"/>
            <a:ext cx="1302003" cy="25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>
              <a:defRPr b="1" sz="1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&lt;</a:t>
            </a:r>
            <a:r>
              <a:t>완료한 프로젝트</a:t>
            </a:r>
            <a:r>
              <a:t>&gt;</a:t>
            </a:r>
          </a:p>
        </p:txBody>
      </p:sp>
      <p:pic>
        <p:nvPicPr>
          <p:cNvPr id="589" name="그림 11" descr="그림 11"/>
          <p:cNvPicPr>
            <a:picLocks noChangeAspect="1"/>
          </p:cNvPicPr>
          <p:nvPr/>
        </p:nvPicPr>
        <p:blipFill>
          <a:blip r:embed="rId4">
            <a:extLst/>
          </a:blip>
          <a:srcRect l="0" t="0" r="0" b="1496"/>
          <a:stretch>
            <a:fillRect/>
          </a:stretch>
        </p:blipFill>
        <p:spPr>
          <a:xfrm>
            <a:off x="6287282" y="1284210"/>
            <a:ext cx="5749143" cy="3638310"/>
          </a:xfrm>
          <a:prstGeom prst="rect">
            <a:avLst/>
          </a:prstGeom>
          <a:ln w="3175">
            <a:solidFill>
              <a:srgbClr val="3D4DB8"/>
            </a:solidFill>
          </a:ln>
        </p:spPr>
      </p:pic>
      <p:sp>
        <p:nvSpPr>
          <p:cNvPr id="590" name="직사각형 24"/>
          <p:cNvSpPr/>
          <p:nvPr/>
        </p:nvSpPr>
        <p:spPr>
          <a:xfrm>
            <a:off x="468630" y="2177128"/>
            <a:ext cx="298577" cy="252001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91" name="직사각형 12"/>
          <p:cNvSpPr/>
          <p:nvPr/>
        </p:nvSpPr>
        <p:spPr>
          <a:xfrm>
            <a:off x="6306332" y="2421508"/>
            <a:ext cx="298577" cy="252001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92" name="직사각형 13"/>
          <p:cNvSpPr/>
          <p:nvPr/>
        </p:nvSpPr>
        <p:spPr>
          <a:xfrm>
            <a:off x="910589" y="1978738"/>
            <a:ext cx="5124451" cy="1090801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93" name="직사각형 14"/>
          <p:cNvSpPr/>
          <p:nvPr/>
        </p:nvSpPr>
        <p:spPr>
          <a:xfrm>
            <a:off x="5346191" y="3118311"/>
            <a:ext cx="646177" cy="1666801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94" name="직사각형 15"/>
          <p:cNvSpPr/>
          <p:nvPr/>
        </p:nvSpPr>
        <p:spPr>
          <a:xfrm>
            <a:off x="11210008" y="3463152"/>
            <a:ext cx="631473" cy="1314001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6"/>
          <p:cNvSpPr txBox="1"/>
          <p:nvPr/>
        </p:nvSpPr>
        <p:spPr>
          <a:xfrm rot="16200000">
            <a:off x="-2410927" y="2709419"/>
            <a:ext cx="6461764" cy="1439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-150" sz="9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CONTENTS</a:t>
            </a:r>
          </a:p>
        </p:txBody>
      </p:sp>
      <p:grpSp>
        <p:nvGrpSpPr>
          <p:cNvPr id="101" name="그룹 11"/>
          <p:cNvGrpSpPr/>
          <p:nvPr/>
        </p:nvGrpSpPr>
        <p:grpSpPr>
          <a:xfrm>
            <a:off x="1740275" y="1827522"/>
            <a:ext cx="1080004" cy="1080004"/>
            <a:chOff x="0" y="0"/>
            <a:chExt cx="1080002" cy="1080002"/>
          </a:xfrm>
        </p:grpSpPr>
        <p:grpSp>
          <p:nvGrpSpPr>
            <p:cNvPr id="99" name="사각형: 둥근 모서리 12"/>
            <p:cNvGrpSpPr/>
            <p:nvPr/>
          </p:nvGrpSpPr>
          <p:grpSpPr>
            <a:xfrm>
              <a:off x="0" y="0"/>
              <a:ext cx="1080004" cy="1080004"/>
              <a:chOff x="0" y="0"/>
              <a:chExt cx="1080002" cy="1080002"/>
            </a:xfrm>
          </p:grpSpPr>
          <p:sp>
            <p:nvSpPr>
              <p:cNvPr id="97" name="사각형"/>
              <p:cNvSpPr/>
              <p:nvPr/>
            </p:nvSpPr>
            <p:spPr>
              <a:xfrm rot="16200000">
                <a:off x="0" y="0"/>
                <a:ext cx="1080003" cy="1080003"/>
              </a:xfrm>
              <a:prstGeom prst="roundRect">
                <a:avLst>
                  <a:gd name="adj" fmla="val 0"/>
                </a:avLst>
              </a:prstGeom>
              <a:solidFill>
                <a:srgbClr val="3395FF"/>
              </a:solidFill>
              <a:ln w="12700" cap="flat">
                <a:solidFill>
                  <a:srgbClr val="3395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8" name="텍스트"/>
              <p:cNvSpPr txBox="1"/>
              <p:nvPr/>
            </p:nvSpPr>
            <p:spPr>
              <a:xfrm rot="16200000">
                <a:off x="52068" y="354582"/>
                <a:ext cx="975864" cy="370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  <p:sp>
          <p:nvSpPr>
            <p:cNvPr id="100" name="TextBox 14"/>
            <p:cNvSpPr txBox="1"/>
            <p:nvPr/>
          </p:nvSpPr>
          <p:spPr>
            <a:xfrm>
              <a:off x="326256" y="748391"/>
              <a:ext cx="705671" cy="313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Part 1</a:t>
              </a:r>
            </a:p>
          </p:txBody>
        </p:sp>
      </p:grpSp>
      <p:sp>
        <p:nvSpPr>
          <p:cNvPr id="102" name="TextBox 19"/>
          <p:cNvSpPr txBox="1"/>
          <p:nvPr/>
        </p:nvSpPr>
        <p:spPr>
          <a:xfrm>
            <a:off x="2842635" y="3131735"/>
            <a:ext cx="2499010" cy="166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01   주제 및 선정 배경 </a:t>
            </a:r>
          </a:p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02   구현 내용</a:t>
            </a:r>
          </a:p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03   팀 구성 및 역할</a:t>
            </a:r>
          </a:p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04   개발 환경</a:t>
            </a:r>
          </a:p>
        </p:txBody>
      </p:sp>
      <p:sp>
        <p:nvSpPr>
          <p:cNvPr id="103" name="TextBox 2"/>
          <p:cNvSpPr txBox="1"/>
          <p:nvPr/>
        </p:nvSpPr>
        <p:spPr>
          <a:xfrm>
            <a:off x="2903496" y="2514587"/>
            <a:ext cx="2064669" cy="425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프로젝트 개요</a:t>
            </a:r>
          </a:p>
        </p:txBody>
      </p:sp>
      <p:grpSp>
        <p:nvGrpSpPr>
          <p:cNvPr id="108" name="그룹 23"/>
          <p:cNvGrpSpPr/>
          <p:nvPr/>
        </p:nvGrpSpPr>
        <p:grpSpPr>
          <a:xfrm>
            <a:off x="6607174" y="1827520"/>
            <a:ext cx="1080004" cy="1080003"/>
            <a:chOff x="0" y="0"/>
            <a:chExt cx="1080002" cy="1080002"/>
          </a:xfrm>
        </p:grpSpPr>
        <p:grpSp>
          <p:nvGrpSpPr>
            <p:cNvPr id="106" name="사각형: 둥근 모서리 24"/>
            <p:cNvGrpSpPr/>
            <p:nvPr/>
          </p:nvGrpSpPr>
          <p:grpSpPr>
            <a:xfrm>
              <a:off x="-1" y="-1"/>
              <a:ext cx="1080004" cy="1080003"/>
              <a:chOff x="0" y="0"/>
              <a:chExt cx="1080002" cy="1080002"/>
            </a:xfrm>
          </p:grpSpPr>
          <p:sp>
            <p:nvSpPr>
              <p:cNvPr id="104" name="사각형"/>
              <p:cNvSpPr/>
              <p:nvPr/>
            </p:nvSpPr>
            <p:spPr>
              <a:xfrm rot="16200000">
                <a:off x="0" y="-1"/>
                <a:ext cx="1080003" cy="1080004"/>
              </a:xfrm>
              <a:prstGeom prst="roundRect">
                <a:avLst>
                  <a:gd name="adj" fmla="val 0"/>
                </a:avLst>
              </a:prstGeom>
              <a:solidFill>
                <a:srgbClr val="3395FF"/>
              </a:solidFill>
              <a:ln w="12700" cap="flat">
                <a:solidFill>
                  <a:srgbClr val="3395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5" name="텍스트"/>
              <p:cNvSpPr txBox="1"/>
              <p:nvPr/>
            </p:nvSpPr>
            <p:spPr>
              <a:xfrm rot="16200000">
                <a:off x="52068" y="354581"/>
                <a:ext cx="975862" cy="370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  <p:sp>
          <p:nvSpPr>
            <p:cNvPr id="107" name="TextBox 25"/>
            <p:cNvSpPr txBox="1"/>
            <p:nvPr/>
          </p:nvSpPr>
          <p:spPr>
            <a:xfrm>
              <a:off x="356554" y="748389"/>
              <a:ext cx="705670" cy="313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Part 2</a:t>
              </a:r>
            </a:p>
          </p:txBody>
        </p:sp>
      </p:grpSp>
      <p:sp>
        <p:nvSpPr>
          <p:cNvPr id="109" name="TextBox 26"/>
          <p:cNvSpPr txBox="1"/>
          <p:nvPr/>
        </p:nvSpPr>
        <p:spPr>
          <a:xfrm>
            <a:off x="7727480" y="3143280"/>
            <a:ext cx="2338098" cy="256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05   일정 및 계획</a:t>
            </a:r>
          </a:p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06   구조도</a:t>
            </a:r>
          </a:p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07   USE CASE</a:t>
            </a:r>
          </a:p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08   ERD</a:t>
            </a:r>
          </a:p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09  주요 기능 상세</a:t>
            </a:r>
          </a:p>
          <a:p>
            <a:pPr>
              <a:lnSpc>
                <a:spcPct val="200000"/>
              </a:lnSpc>
              <a:defRPr sz="1600"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10  프로젝트 일정</a:t>
            </a:r>
          </a:p>
        </p:txBody>
      </p:sp>
      <p:sp>
        <p:nvSpPr>
          <p:cNvPr id="110" name="TextBox 27"/>
          <p:cNvSpPr txBox="1"/>
          <p:nvPr/>
        </p:nvSpPr>
        <p:spPr>
          <a:xfrm>
            <a:off x="7800692" y="2514587"/>
            <a:ext cx="2064670" cy="425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프로젝트 상세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923" descr="그림 923"/>
          <p:cNvPicPr>
            <a:picLocks noChangeAspect="1"/>
          </p:cNvPicPr>
          <p:nvPr/>
        </p:nvPicPr>
        <p:blipFill>
          <a:blip r:embed="rId2">
            <a:extLst/>
          </a:blip>
          <a:srcRect l="0" t="8916" r="0" b="6350"/>
          <a:stretch>
            <a:fillRect/>
          </a:stretch>
        </p:blipFill>
        <p:spPr>
          <a:xfrm>
            <a:off x="484249" y="1071094"/>
            <a:ext cx="7087149" cy="4000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그림 78" descr="그림 78"/>
          <p:cNvPicPr>
            <a:picLocks noChangeAspect="1"/>
          </p:cNvPicPr>
          <p:nvPr/>
        </p:nvPicPr>
        <p:blipFill>
          <a:blip r:embed="rId3">
            <a:extLst/>
          </a:blip>
          <a:srcRect l="0" t="8938" r="833" b="7032"/>
          <a:stretch>
            <a:fillRect/>
          </a:stretch>
        </p:blipFill>
        <p:spPr>
          <a:xfrm>
            <a:off x="484249" y="1069092"/>
            <a:ext cx="7087149" cy="40008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3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600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1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602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604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05" name="직사각형 75"/>
          <p:cNvSpPr/>
          <p:nvPr/>
        </p:nvSpPr>
        <p:spPr>
          <a:xfrm>
            <a:off x="584285" y="2291254"/>
            <a:ext cx="508792" cy="162946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606" name="그림 897" descr="그림 89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26724" y="1069092"/>
            <a:ext cx="5710411" cy="3513689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609" name="사각형: 둥근 모서리 21"/>
          <p:cNvGrpSpPr/>
          <p:nvPr/>
        </p:nvGrpSpPr>
        <p:grpSpPr>
          <a:xfrm>
            <a:off x="7028192" y="5204552"/>
            <a:ext cx="4808942" cy="1164244"/>
            <a:chOff x="0" y="0"/>
            <a:chExt cx="4808940" cy="1164242"/>
          </a:xfrm>
        </p:grpSpPr>
        <p:sp>
          <p:nvSpPr>
            <p:cNvPr id="607" name="직사각형"/>
            <p:cNvSpPr/>
            <p:nvPr/>
          </p:nvSpPr>
          <p:spPr>
            <a:xfrm>
              <a:off x="0" y="0"/>
              <a:ext cx="4808941" cy="116424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8" name="게시판 카테고리 [ 공지사항 | 팀 게시판 | 자유게시판 ]…"/>
            <p:cNvSpPr txBox="1"/>
            <p:nvPr/>
          </p:nvSpPr>
          <p:spPr>
            <a:xfrm>
              <a:off x="31779" y="55684"/>
              <a:ext cx="4745381" cy="89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4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회의실 예약 기능 구현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.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4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예약시 날짜 시작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/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종료 시간의 중복검사를 통해 일정의  중복등록이 되지 않도록 기능 구현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.</a:t>
              </a:r>
            </a:p>
          </p:txBody>
        </p:sp>
      </p:grpSp>
      <p:sp>
        <p:nvSpPr>
          <p:cNvPr id="616" name="연결선: 꺾임 905"/>
          <p:cNvSpPr/>
          <p:nvPr/>
        </p:nvSpPr>
        <p:spPr>
          <a:xfrm>
            <a:off x="323850" y="2372360"/>
            <a:ext cx="3553460" cy="2658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44" y="0"/>
                </a:moveTo>
                <a:lnTo>
                  <a:pt x="0" y="0"/>
                </a:lnTo>
                <a:lnTo>
                  <a:pt x="0" y="13819"/>
                </a:lnTo>
                <a:lnTo>
                  <a:pt x="21600" y="13819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11" name="직사각형 98"/>
          <p:cNvSpPr/>
          <p:nvPr/>
        </p:nvSpPr>
        <p:spPr>
          <a:xfrm>
            <a:off x="4321769" y="4299313"/>
            <a:ext cx="519011" cy="293979"/>
          </a:xfrm>
          <a:prstGeom prst="rect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17" name="연결선: 꺾임 908"/>
          <p:cNvSpPr/>
          <p:nvPr/>
        </p:nvSpPr>
        <p:spPr>
          <a:xfrm>
            <a:off x="4846320" y="2825750"/>
            <a:ext cx="1264920" cy="162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65" y="21600"/>
                </a:lnTo>
                <a:lnTo>
                  <a:pt x="10865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4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613" name="그림 911" descr="그림 9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5341" y="5045347"/>
            <a:ext cx="5986291" cy="14580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14" name="직사각형 111"/>
          <p:cNvSpPr/>
          <p:nvPr/>
        </p:nvSpPr>
        <p:spPr>
          <a:xfrm>
            <a:off x="2867117" y="1074247"/>
            <a:ext cx="576177" cy="288001"/>
          </a:xfrm>
          <a:prstGeom prst="rect">
            <a:avLst/>
          </a:prstGeom>
          <a:ln w="12700">
            <a:solidFill>
              <a:srgbClr val="6173D7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15" name="TextBox 251"/>
          <p:cNvSpPr txBox="1"/>
          <p:nvPr/>
        </p:nvSpPr>
        <p:spPr>
          <a:xfrm>
            <a:off x="387496" y="534039"/>
            <a:ext cx="4544723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 - 회의실 예약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그림 38" descr="그림 38"/>
          <p:cNvPicPr>
            <a:picLocks noChangeAspect="1"/>
          </p:cNvPicPr>
          <p:nvPr/>
        </p:nvPicPr>
        <p:blipFill>
          <a:blip r:embed="rId2">
            <a:extLst/>
          </a:blip>
          <a:srcRect l="0" t="8979" r="390" b="6992"/>
          <a:stretch>
            <a:fillRect/>
          </a:stretch>
        </p:blipFill>
        <p:spPr>
          <a:xfrm>
            <a:off x="484249" y="1072779"/>
            <a:ext cx="7118679" cy="40008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3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620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1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622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624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5" name="직사각형 17"/>
          <p:cNvSpPr/>
          <p:nvPr/>
        </p:nvSpPr>
        <p:spPr>
          <a:xfrm>
            <a:off x="604335" y="2954626"/>
            <a:ext cx="480241" cy="154885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626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3675" y="1680393"/>
            <a:ext cx="4393460" cy="287925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627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9156" y="3836139"/>
            <a:ext cx="4989092" cy="282527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36" name="연결선: 꺾임 10"/>
          <p:cNvSpPr/>
          <p:nvPr/>
        </p:nvSpPr>
        <p:spPr>
          <a:xfrm>
            <a:off x="374650" y="3115310"/>
            <a:ext cx="1129030" cy="2132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6" y="0"/>
                </a:moveTo>
                <a:lnTo>
                  <a:pt x="8966" y="10382"/>
                </a:lnTo>
                <a:lnTo>
                  <a:pt x="0" y="10382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FF000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29" name="직사각형 28"/>
          <p:cNvSpPr/>
          <p:nvPr/>
        </p:nvSpPr>
        <p:spPr>
          <a:xfrm>
            <a:off x="6254027" y="2118815"/>
            <a:ext cx="243712" cy="230771"/>
          </a:xfrm>
          <a:prstGeom prst="rect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37" name="연결선: 꺾임 15"/>
          <p:cNvSpPr/>
          <p:nvPr/>
        </p:nvSpPr>
        <p:spPr>
          <a:xfrm>
            <a:off x="6503670" y="2233929"/>
            <a:ext cx="924560" cy="885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89" y="0"/>
                </a:lnTo>
                <a:lnTo>
                  <a:pt x="10889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4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633" name="사각형: 둥근 모서리 21"/>
          <p:cNvGrpSpPr/>
          <p:nvPr/>
        </p:nvGrpSpPr>
        <p:grpSpPr>
          <a:xfrm>
            <a:off x="7028192" y="5204552"/>
            <a:ext cx="4808942" cy="1164244"/>
            <a:chOff x="0" y="0"/>
            <a:chExt cx="4808940" cy="1164242"/>
          </a:xfrm>
        </p:grpSpPr>
        <p:sp>
          <p:nvSpPr>
            <p:cNvPr id="631" name="직사각형"/>
            <p:cNvSpPr/>
            <p:nvPr/>
          </p:nvSpPr>
          <p:spPr>
            <a:xfrm>
              <a:off x="0" y="0"/>
              <a:ext cx="4808941" cy="116424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2" name="게시판 카테고리 [ 공지사항 | 팀 게시판 | 자유게시판 ]…"/>
            <p:cNvSpPr txBox="1"/>
            <p:nvPr/>
          </p:nvSpPr>
          <p:spPr>
            <a:xfrm>
              <a:off x="31779" y="45173"/>
              <a:ext cx="4745381" cy="89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4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ㆍ사용자 전용페이지 구현</a:t>
              </a:r>
              <a:r>
                <a:t>.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4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ㆍ사용자 전용페이지를 통해  사용자가 예약한 내역 조회</a:t>
              </a:r>
              <a:r>
                <a:t>.</a:t>
              </a:r>
              <a:r>
                <a:t> </a:t>
              </a:r>
            </a:p>
            <a:p>
              <a:pPr>
                <a:lnSpc>
                  <a:spcPct val="150000"/>
                </a:lnSpc>
                <a:defRPr b="1" sz="14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ㆍ사용자 전용페이지에서 예약변경 및 취소 기능구현</a:t>
              </a:r>
              <a:r>
                <a:t>.</a:t>
              </a:r>
            </a:p>
          </p:txBody>
        </p:sp>
      </p:grpSp>
      <p:sp>
        <p:nvSpPr>
          <p:cNvPr id="634" name="직사각형 64"/>
          <p:cNvSpPr/>
          <p:nvPr/>
        </p:nvSpPr>
        <p:spPr>
          <a:xfrm>
            <a:off x="2867117" y="1074247"/>
            <a:ext cx="576177" cy="288001"/>
          </a:xfrm>
          <a:prstGeom prst="rect">
            <a:avLst/>
          </a:prstGeom>
          <a:ln w="12700">
            <a:solidFill>
              <a:srgbClr val="6173D7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35" name="TextBox 251"/>
          <p:cNvSpPr txBox="1"/>
          <p:nvPr/>
        </p:nvSpPr>
        <p:spPr>
          <a:xfrm>
            <a:off x="387496" y="534039"/>
            <a:ext cx="4544723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주요 기능  - </a:t>
            </a:r>
            <a:r>
              <a:t>나의 예약 내역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rcRect l="0" t="8802" r="538" b="7365"/>
          <a:stretch>
            <a:fillRect/>
          </a:stretch>
        </p:blipFill>
        <p:spPr>
          <a:xfrm>
            <a:off x="484249" y="1056699"/>
            <a:ext cx="7108169" cy="39914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3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640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1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642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644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5" name="직사각형 20"/>
          <p:cNvSpPr/>
          <p:nvPr/>
        </p:nvSpPr>
        <p:spPr>
          <a:xfrm>
            <a:off x="589681" y="3370241"/>
            <a:ext cx="528264" cy="154885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646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768" y="4326525"/>
            <a:ext cx="5943184" cy="219687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56" name="연결선: 꺾임 13"/>
          <p:cNvSpPr/>
          <p:nvPr/>
        </p:nvSpPr>
        <p:spPr>
          <a:xfrm>
            <a:off x="360680" y="3530600"/>
            <a:ext cx="612140" cy="1893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88" y="0"/>
                </a:moveTo>
                <a:lnTo>
                  <a:pt x="17388" y="6012"/>
                </a:lnTo>
                <a:lnTo>
                  <a:pt x="0" y="6012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48" name="직사각형 32"/>
          <p:cNvSpPr/>
          <p:nvPr/>
        </p:nvSpPr>
        <p:spPr>
          <a:xfrm>
            <a:off x="4300111" y="3489523"/>
            <a:ext cx="581091" cy="274387"/>
          </a:xfrm>
          <a:prstGeom prst="rect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57" name="연결선: 꺾임 25"/>
          <p:cNvSpPr/>
          <p:nvPr/>
        </p:nvSpPr>
        <p:spPr>
          <a:xfrm>
            <a:off x="4886959" y="3266440"/>
            <a:ext cx="1278891" cy="35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5" y="21600"/>
                </a:lnTo>
                <a:lnTo>
                  <a:pt x="10875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4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650" name="그림 29" descr="그림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1275" y="2477673"/>
            <a:ext cx="5655860" cy="157805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653" name="사각형: 둥근 모서리 21"/>
          <p:cNvGrpSpPr/>
          <p:nvPr/>
        </p:nvGrpSpPr>
        <p:grpSpPr>
          <a:xfrm>
            <a:off x="7028192" y="5204552"/>
            <a:ext cx="4808942" cy="1164244"/>
            <a:chOff x="0" y="0"/>
            <a:chExt cx="4808940" cy="1164242"/>
          </a:xfrm>
        </p:grpSpPr>
        <p:sp>
          <p:nvSpPr>
            <p:cNvPr id="651" name="직사각형"/>
            <p:cNvSpPr/>
            <p:nvPr/>
          </p:nvSpPr>
          <p:spPr>
            <a:xfrm>
              <a:off x="0" y="0"/>
              <a:ext cx="4808941" cy="116424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2" name="게시판 카테고리 [ 공지사항 | 팀 게시판 | 자유게시판 ]…"/>
            <p:cNvSpPr txBox="1"/>
            <p:nvPr/>
          </p:nvSpPr>
          <p:spPr>
            <a:xfrm>
              <a:off x="31779" y="34663"/>
              <a:ext cx="4745381" cy="89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4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ㆍ관리자 전용 페이지 구현</a:t>
              </a:r>
              <a:r>
                <a:t>.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4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ㆍ사용자의 팀이 </a:t>
              </a:r>
              <a:r>
                <a:t>‘</a:t>
              </a:r>
              <a:r>
                <a:t>총무</a:t>
              </a:r>
              <a:r>
                <a:t>‘</a:t>
              </a:r>
              <a:r>
                <a:t>인 유저에게만 관리자 페이지 활성화</a:t>
              </a:r>
              <a:r>
                <a:t>.</a:t>
              </a:r>
              <a:r>
                <a:t>  </a:t>
              </a:r>
            </a:p>
            <a:p>
              <a:pPr>
                <a:lnSpc>
                  <a:spcPct val="150000"/>
                </a:lnSpc>
                <a:defRPr b="1" sz="14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ㆍ총무팀 유저만 신규 자원 등록</a:t>
              </a:r>
              <a:r>
                <a:t>[</a:t>
              </a:r>
              <a:r>
                <a:t>회의실</a:t>
              </a:r>
              <a:r>
                <a:t>/</a:t>
              </a:r>
              <a:r>
                <a:t>차량</a:t>
              </a:r>
              <a:r>
                <a:t>]</a:t>
              </a:r>
              <a:r>
                <a:t> 기능구현</a:t>
              </a:r>
              <a:r>
                <a:t>.</a:t>
              </a:r>
            </a:p>
          </p:txBody>
        </p:sp>
      </p:grpSp>
      <p:sp>
        <p:nvSpPr>
          <p:cNvPr id="654" name="직사각형 62"/>
          <p:cNvSpPr/>
          <p:nvPr/>
        </p:nvSpPr>
        <p:spPr>
          <a:xfrm>
            <a:off x="2867117" y="1074247"/>
            <a:ext cx="576177" cy="288001"/>
          </a:xfrm>
          <a:prstGeom prst="rect">
            <a:avLst/>
          </a:prstGeom>
          <a:ln w="12700">
            <a:solidFill>
              <a:srgbClr val="6173D7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55" name="TextBox 251"/>
          <p:cNvSpPr txBox="1"/>
          <p:nvPr/>
        </p:nvSpPr>
        <p:spPr>
          <a:xfrm>
            <a:off x="387496" y="534039"/>
            <a:ext cx="4544723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 - 관리자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659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0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661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663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66" name="그림 2"/>
          <p:cNvGrpSpPr/>
          <p:nvPr/>
        </p:nvGrpSpPr>
        <p:grpSpPr>
          <a:xfrm>
            <a:off x="484249" y="1083108"/>
            <a:ext cx="8199823" cy="3968943"/>
            <a:chOff x="0" y="0"/>
            <a:chExt cx="8199821" cy="3968941"/>
          </a:xfrm>
        </p:grpSpPr>
        <p:sp>
          <p:nvSpPr>
            <p:cNvPr id="664" name="직사각형"/>
            <p:cNvSpPr/>
            <p:nvPr/>
          </p:nvSpPr>
          <p:spPr>
            <a:xfrm>
              <a:off x="0" y="0"/>
              <a:ext cx="8199822" cy="396894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pic>
          <p:nvPicPr>
            <p:cNvPr id="665" name="image33.png" descr="image3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199822" cy="3968942"/>
            </a:xfrm>
            <a:prstGeom prst="rect">
              <a:avLst/>
            </a:prstGeom>
            <a:ln w="9525" cap="flat">
              <a:solidFill>
                <a:srgbClr val="3D4DB8"/>
              </a:solidFill>
              <a:prstDash val="solid"/>
              <a:round/>
            </a:ln>
            <a:effectLst/>
          </p:spPr>
        </p:pic>
      </p:grpSp>
      <p:pic>
        <p:nvPicPr>
          <p:cNvPr id="667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6806" y="4316703"/>
            <a:ext cx="4906976" cy="220851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68" name="그림 6" descr="그림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9215" y="2379763"/>
            <a:ext cx="5053315" cy="154608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69" name="직사각형 14"/>
          <p:cNvSpPr/>
          <p:nvPr/>
        </p:nvSpPr>
        <p:spPr>
          <a:xfrm>
            <a:off x="7167418" y="1713596"/>
            <a:ext cx="1394692" cy="530841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70" name="연결선: 꺾임 8"/>
          <p:cNvSpPr/>
          <p:nvPr/>
        </p:nvSpPr>
        <p:spPr>
          <a:xfrm>
            <a:off x="8562109" y="2026839"/>
            <a:ext cx="1099128" cy="267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09" y="0"/>
                </a:lnTo>
                <a:lnTo>
                  <a:pt x="21509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grpSp>
        <p:nvGrpSpPr>
          <p:cNvPr id="673" name="사각형: 둥근 모서리 21"/>
          <p:cNvGrpSpPr/>
          <p:nvPr/>
        </p:nvGrpSpPr>
        <p:grpSpPr>
          <a:xfrm>
            <a:off x="6609215" y="4312680"/>
            <a:ext cx="5357461" cy="1456306"/>
            <a:chOff x="0" y="0"/>
            <a:chExt cx="5357459" cy="1456305"/>
          </a:xfrm>
        </p:grpSpPr>
        <p:sp>
          <p:nvSpPr>
            <p:cNvPr id="671" name="직사각형"/>
            <p:cNvSpPr/>
            <p:nvPr/>
          </p:nvSpPr>
          <p:spPr>
            <a:xfrm>
              <a:off x="0" y="0"/>
              <a:ext cx="5053314" cy="124761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2" name="게시판 카테고리 [ 공지사항 | 팀 게시판 | 자유게시판 ]…"/>
            <p:cNvSpPr txBox="1"/>
            <p:nvPr/>
          </p:nvSpPr>
          <p:spPr>
            <a:xfrm>
              <a:off x="70041" y="0"/>
              <a:ext cx="5287419" cy="1456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사용자의 팀이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‘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인사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’, ’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관리자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’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인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경우에만 글 등록 가능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     - </a:t>
              </a:r>
              <a:r>
                <a:t>글 등록</a:t>
              </a:r>
              <a:r>
                <a:t>, </a:t>
              </a:r>
              <a:r>
                <a:t>수정</a:t>
              </a:r>
              <a:r>
                <a:t>, </a:t>
              </a:r>
              <a:r>
                <a:t>삭제 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글 등록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전체 목록 조회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 이름 또는 제목을 이용하여 사용자 검색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</p:txBody>
        </p:sp>
      </p:grpSp>
      <p:sp>
        <p:nvSpPr>
          <p:cNvPr id="674" name="연결선: 꺾임 21"/>
          <p:cNvSpPr/>
          <p:nvPr/>
        </p:nvSpPr>
        <p:spPr>
          <a:xfrm>
            <a:off x="552994" y="5065745"/>
            <a:ext cx="712389" cy="612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75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공지사항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677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8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679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681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82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49" y="1083108"/>
            <a:ext cx="8199823" cy="3952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0545" y="2059714"/>
            <a:ext cx="4457049" cy="31114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84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486" y="3404554"/>
            <a:ext cx="6365634" cy="304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687" name="사각형: 둥근 모서리 21"/>
          <p:cNvGrpSpPr/>
          <p:nvPr/>
        </p:nvGrpSpPr>
        <p:grpSpPr>
          <a:xfrm>
            <a:off x="7250544" y="5286869"/>
            <a:ext cx="4744941" cy="1456306"/>
            <a:chOff x="0" y="0"/>
            <a:chExt cx="4744939" cy="1456305"/>
          </a:xfrm>
        </p:grpSpPr>
        <p:sp>
          <p:nvSpPr>
            <p:cNvPr id="685" name="직사각형"/>
            <p:cNvSpPr/>
            <p:nvPr/>
          </p:nvSpPr>
          <p:spPr>
            <a:xfrm>
              <a:off x="0" y="0"/>
              <a:ext cx="4475567" cy="116053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6" name="게시판 카테고리 [ 공지사항 | 팀 게시판 | 자유게시판 ]…"/>
            <p:cNvSpPr txBox="1"/>
            <p:nvPr/>
          </p:nvSpPr>
          <p:spPr>
            <a:xfrm>
              <a:off x="178066" y="0"/>
              <a:ext cx="4566874" cy="1456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사용자의 팀인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경우에만 글 및 댓글등록 가능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     - </a:t>
              </a:r>
              <a:r>
                <a:t>글 등록</a:t>
              </a:r>
              <a:r>
                <a:t>, </a:t>
              </a:r>
              <a:r>
                <a:t>수정</a:t>
              </a:r>
              <a:r>
                <a:t>, </a:t>
              </a:r>
              <a:r>
                <a:t>삭제 </a:t>
              </a:r>
              <a:r>
                <a:t>, </a:t>
              </a:r>
              <a:r>
                <a:t>댓글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글 등록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전체 목록 조회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사용자 이름 또는 제목을 이용하여 사용자 검색</a:t>
              </a:r>
              <a:endParaRPr b="0" sz="2700">
                <a:latin typeface="NanumSquare Bold"/>
                <a:ea typeface="NanumSquare Bold"/>
                <a:cs typeface="NanumSquare Bold"/>
                <a:sym typeface="NanumSquare Bold"/>
              </a:endParaRPr>
            </a:p>
          </p:txBody>
        </p:sp>
      </p:grpSp>
      <p:sp>
        <p:nvSpPr>
          <p:cNvPr id="688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팀 게시판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0634" y="332734"/>
            <a:ext cx="4628752" cy="596052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grpSp>
        <p:nvGrpSpPr>
          <p:cNvPr id="694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691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2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693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695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96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562" y="1010210"/>
            <a:ext cx="6486725" cy="3776210"/>
          </a:xfrm>
          <a:prstGeom prst="rect">
            <a:avLst/>
          </a:prstGeom>
          <a:ln>
            <a:solidFill>
              <a:srgbClr val="3D4DB8"/>
            </a:solidFill>
          </a:ln>
        </p:spPr>
      </p:pic>
      <p:sp>
        <p:nvSpPr>
          <p:cNvPr id="697" name="게시판 카테고리 [ 공지사항 | 팀 게시판 | 자유게시판 ]…"/>
          <p:cNvSpPr txBox="1"/>
          <p:nvPr/>
        </p:nvSpPr>
        <p:spPr>
          <a:xfrm>
            <a:off x="2359018" y="4328681"/>
            <a:ext cx="3663091" cy="101587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</a:t>
            </a:r>
            <a:r>
              <a:rPr b="0">
                <a:latin typeface="NanumSquare Bold"/>
                <a:ea typeface="NanumSquare Bold"/>
                <a:cs typeface="NanumSquare Bold"/>
                <a:sym typeface="NanumSquare Bold"/>
              </a:rPr>
              <a:t>사용자 전체 메일 조회</a:t>
            </a:r>
            <a:endParaRPr b="0" sz="2700">
              <a:latin typeface="NanumSquare Bold"/>
              <a:ea typeface="NanumSquare Bold"/>
              <a:cs typeface="NanumSquare Bold"/>
              <a:sym typeface="NanumSquare Bold"/>
            </a:endParaRPr>
          </a:p>
          <a:p>
            <a:pPr>
              <a:lnSpc>
                <a:spcPct val="150000"/>
              </a:lnSpc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</a:t>
            </a:r>
            <a:r>
              <a:rPr b="0">
                <a:latin typeface="NanumSquare Bold"/>
                <a:ea typeface="NanumSquare Bold"/>
                <a:cs typeface="NanumSquare Bold"/>
                <a:sym typeface="NanumSquare Bold"/>
              </a:rPr>
              <a:t>보낸 메일 받은 메일 선택</a:t>
            </a:r>
            <a:endParaRPr b="0">
              <a:latin typeface="NanumSquare Bold"/>
              <a:ea typeface="NanumSquare Bold"/>
              <a:cs typeface="NanumSquare Bold"/>
              <a:sym typeface="NanumSquare Bold"/>
            </a:endParaRPr>
          </a:p>
          <a:p>
            <a:pPr>
              <a:lnSpc>
                <a:spcPct val="150000"/>
              </a:lnSpc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ㆍ이름</a:t>
            </a:r>
            <a:r>
              <a:t>,</a:t>
            </a:r>
            <a:r>
              <a:t> 제목</a:t>
            </a:r>
            <a:r>
              <a:t>, </a:t>
            </a:r>
            <a:r>
              <a:t>내용 이용하여 메일 검색</a:t>
            </a:r>
          </a:p>
        </p:txBody>
      </p:sp>
      <p:sp>
        <p:nvSpPr>
          <p:cNvPr id="698" name="직사각형 18"/>
          <p:cNvSpPr/>
          <p:nvPr/>
        </p:nvSpPr>
        <p:spPr>
          <a:xfrm>
            <a:off x="1342460" y="1348508"/>
            <a:ext cx="5520160" cy="858982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99" name="연결선: 꺾임 20"/>
          <p:cNvSpPr/>
          <p:nvPr/>
        </p:nvSpPr>
        <p:spPr>
          <a:xfrm flipV="1">
            <a:off x="3648364" y="873015"/>
            <a:ext cx="3295589" cy="466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4" y="0"/>
                </a:lnTo>
                <a:lnTo>
                  <a:pt x="24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700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메일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702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3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704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706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07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498" y="999981"/>
            <a:ext cx="7929392" cy="4341083"/>
          </a:xfrm>
          <a:prstGeom prst="rect">
            <a:avLst/>
          </a:prstGeom>
          <a:ln>
            <a:solidFill>
              <a:srgbClr val="3D4DB8"/>
            </a:solidFill>
          </a:ln>
        </p:spPr>
      </p:pic>
      <p:pic>
        <p:nvPicPr>
          <p:cNvPr id="708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3346" y="1155582"/>
            <a:ext cx="5787085" cy="335167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709" name="게시판 카테고리 [ 공지사항 | 팀 게시판 | 자유게시판 ]…"/>
          <p:cNvSpPr txBox="1"/>
          <p:nvPr/>
        </p:nvSpPr>
        <p:spPr>
          <a:xfrm>
            <a:off x="5597237" y="4692072"/>
            <a:ext cx="3768436" cy="10063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 보내는 사람 </a:t>
            </a:r>
            <a:r>
              <a:t>– </a:t>
            </a:r>
            <a:r>
              <a:t>로그인한 사원 이메일</a:t>
            </a:r>
          </a:p>
          <a:p>
            <a:pPr>
              <a:lnSpc>
                <a:spcPct val="150000"/>
              </a:lnSpc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 </a:t>
            </a:r>
            <a:r>
              <a:t>1:N </a:t>
            </a:r>
            <a:r>
              <a:t>메일 </a:t>
            </a:r>
            <a:r>
              <a:t>(</a:t>
            </a:r>
            <a:r>
              <a:t>다중 메일 전송 기능</a:t>
            </a:r>
            <a:r>
              <a:t>)</a:t>
            </a:r>
            <a:endParaRPr b="0">
              <a:latin typeface="NanumSquare Bold"/>
              <a:ea typeface="NanumSquare Bold"/>
              <a:cs typeface="NanumSquare Bold"/>
              <a:sym typeface="NanumSquare Bold"/>
            </a:endParaRPr>
          </a:p>
          <a:p>
            <a:pPr>
              <a:lnSpc>
                <a:spcPct val="150000"/>
              </a:lnSpc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 예약 메일 전송 기능 </a:t>
            </a:r>
          </a:p>
        </p:txBody>
      </p:sp>
      <p:sp>
        <p:nvSpPr>
          <p:cNvPr id="710" name="직사각형 12"/>
          <p:cNvSpPr/>
          <p:nvPr/>
        </p:nvSpPr>
        <p:spPr>
          <a:xfrm>
            <a:off x="1699489" y="3416179"/>
            <a:ext cx="2558473" cy="1832526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711" name="직선 화살표 연결선 6"/>
          <p:cNvSpPr/>
          <p:nvPr/>
        </p:nvSpPr>
        <p:spPr>
          <a:xfrm>
            <a:off x="4257962" y="4821380"/>
            <a:ext cx="1265386" cy="1"/>
          </a:xfrm>
          <a:prstGeom prst="line">
            <a:avLst/>
          </a:prstGeom>
          <a:ln w="1270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2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메일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714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5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716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718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1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944" y="970758"/>
            <a:ext cx="8451275" cy="483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4747" y="3335351"/>
            <a:ext cx="6348738" cy="3118679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721" name="게시판 카테고리 [ 공지사항 | 팀 게시판 | 자유게시판 ]…"/>
          <p:cNvSpPr txBox="1"/>
          <p:nvPr/>
        </p:nvSpPr>
        <p:spPr>
          <a:xfrm>
            <a:off x="831912" y="3921924"/>
            <a:ext cx="3726732" cy="1520061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 sz="14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 받은 메일</a:t>
            </a:r>
            <a:r>
              <a:t>,</a:t>
            </a:r>
            <a:r>
              <a:t> 보낸 메일</a:t>
            </a:r>
            <a:r>
              <a:t>, </a:t>
            </a:r>
            <a:r>
              <a:t>중요 메일</a:t>
            </a:r>
            <a:r>
              <a:t>, </a:t>
            </a:r>
            <a:r>
              <a:t>삭제 메일 분리</a:t>
            </a:r>
          </a:p>
          <a:p>
            <a:pPr>
              <a:lnSpc>
                <a:spcPct val="150000"/>
              </a:lnSpc>
              <a:defRPr b="1" sz="14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 메일 함 자유로운 분리 기능</a:t>
            </a:r>
          </a:p>
          <a:p>
            <a:pPr>
              <a:lnSpc>
                <a:spcPct val="150000"/>
              </a:lnSpc>
              <a:defRPr b="1" sz="14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ㆍ받은 메일 읽음 여부 및 읽은 날짜 표시 기능 </a:t>
            </a:r>
          </a:p>
          <a:p>
            <a:pPr>
              <a:lnSpc>
                <a:spcPct val="150000"/>
              </a:lnSpc>
              <a:defRPr b="1" sz="14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ㆍ삭제 메일함 영구 삭제 및 복구 기능</a:t>
            </a:r>
          </a:p>
        </p:txBody>
      </p:sp>
      <p:sp>
        <p:nvSpPr>
          <p:cNvPr id="722" name="TextBox 17"/>
          <p:cNvSpPr/>
          <p:nvPr/>
        </p:nvSpPr>
        <p:spPr>
          <a:xfrm>
            <a:off x="543268" y="2674728"/>
            <a:ext cx="1050062" cy="250959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23" name="TextBox 22"/>
          <p:cNvSpPr/>
          <p:nvPr/>
        </p:nvSpPr>
        <p:spPr>
          <a:xfrm>
            <a:off x="5929591" y="1766658"/>
            <a:ext cx="2928083" cy="1214445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24" name="TextBox 24"/>
          <p:cNvSpPr/>
          <p:nvPr/>
        </p:nvSpPr>
        <p:spPr>
          <a:xfrm>
            <a:off x="547829" y="2984144"/>
            <a:ext cx="1050063" cy="250959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25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메일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근태 계획 등록.png" descr="근태 계획 등로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430" y="999986"/>
            <a:ext cx="9670073" cy="4697277"/>
          </a:xfrm>
          <a:prstGeom prst="rect">
            <a:avLst/>
          </a:prstGeom>
          <a:ln w="12700">
            <a:solidFill>
              <a:srgbClr val="BE0004"/>
            </a:solidFill>
          </a:ln>
        </p:spPr>
      </p:pic>
      <p:sp>
        <p:nvSpPr>
          <p:cNvPr id="728" name="선"/>
          <p:cNvSpPr/>
          <p:nvPr/>
        </p:nvSpPr>
        <p:spPr>
          <a:xfrm flipV="1">
            <a:off x="1405721" y="2545450"/>
            <a:ext cx="1" cy="1606349"/>
          </a:xfrm>
          <a:prstGeom prst="line">
            <a:avLst/>
          </a:prstGeom>
          <a:ln w="12700">
            <a:solidFill>
              <a:srgbClr val="BE000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732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729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0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731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733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34" name="슬라이드 번호 개체 틀 9"/>
          <p:cNvSpPr txBox="1"/>
          <p:nvPr/>
        </p:nvSpPr>
        <p:spPr>
          <a:xfrm>
            <a:off x="11707594" y="6515976"/>
            <a:ext cx="259079" cy="240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35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근태 : 근태 계획 등록</a:t>
            </a:r>
          </a:p>
        </p:txBody>
      </p:sp>
      <p:grpSp>
        <p:nvGrpSpPr>
          <p:cNvPr id="738" name="사각형: 둥근 모서리 21"/>
          <p:cNvGrpSpPr/>
          <p:nvPr/>
        </p:nvGrpSpPr>
        <p:grpSpPr>
          <a:xfrm>
            <a:off x="7199452" y="4746302"/>
            <a:ext cx="4812036" cy="1772105"/>
            <a:chOff x="0" y="0"/>
            <a:chExt cx="4812034" cy="1772104"/>
          </a:xfrm>
        </p:grpSpPr>
        <p:sp>
          <p:nvSpPr>
            <p:cNvPr id="736" name="직사각형"/>
            <p:cNvSpPr/>
            <p:nvPr/>
          </p:nvSpPr>
          <p:spPr>
            <a:xfrm>
              <a:off x="0" y="0"/>
              <a:ext cx="4808941" cy="177210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7" name="게시판 카테고리 [ 공지사항 | 팀 게시판 | 자유게시판 ]…"/>
            <p:cNvSpPr/>
            <p:nvPr/>
          </p:nvSpPr>
          <p:spPr>
            <a:xfrm>
              <a:off x="66654" y="0"/>
              <a:ext cx="4745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접속한 사용자의 다음 달 근태 계획 등록 페이지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ㆍ사용자의 입사일에 따른 연차 부여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 lvl="2"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    -남은 연차, 승인, 대기 중 연차 등 확인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ㆍ근태 계획 처리상태 확인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ㆍ로그인 시 다음 달 근태계획 미등록 상태 자동생성</a:t>
              </a:r>
            </a:p>
          </p:txBody>
        </p:sp>
      </p:grpSp>
      <p:sp>
        <p:nvSpPr>
          <p:cNvPr id="739" name="직사각형"/>
          <p:cNvSpPr/>
          <p:nvPr/>
        </p:nvSpPr>
        <p:spPr>
          <a:xfrm>
            <a:off x="1144090" y="1784835"/>
            <a:ext cx="8764601" cy="757222"/>
          </a:xfrm>
          <a:prstGeom prst="rect">
            <a:avLst/>
          </a:prstGeom>
          <a:ln w="12700">
            <a:solidFill>
              <a:srgbClr val="BE0004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740" name="스크린샷 2024-02-28 오전 10.38.42.png" descr="스크린샷 2024-02-28 오전 10.38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258" y="4037176"/>
            <a:ext cx="4812036" cy="2721091"/>
          </a:xfrm>
          <a:prstGeom prst="rect">
            <a:avLst/>
          </a:prstGeom>
          <a:ln w="12700">
            <a:solidFill>
              <a:srgbClr val="BE0004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742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3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744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746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47" name="슬라이드 번호 개체 틀 9"/>
          <p:cNvSpPr txBox="1"/>
          <p:nvPr/>
        </p:nvSpPr>
        <p:spPr>
          <a:xfrm>
            <a:off x="11707594" y="6515976"/>
            <a:ext cx="259079" cy="240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48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근태 : 휴가</a:t>
            </a:r>
          </a:p>
        </p:txBody>
      </p:sp>
      <p:pic>
        <p:nvPicPr>
          <p:cNvPr id="749" name="휴가 신청 내역.png" descr="휴가 신청 내여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828" y="4240915"/>
            <a:ext cx="6408425" cy="2173470"/>
          </a:xfrm>
          <a:prstGeom prst="rect">
            <a:avLst/>
          </a:prstGeom>
          <a:ln w="12700">
            <a:solidFill>
              <a:srgbClr val="EA3323"/>
            </a:solidFill>
            <a:miter/>
          </a:ln>
        </p:spPr>
      </p:pic>
      <p:grpSp>
        <p:nvGrpSpPr>
          <p:cNvPr id="752" name="사각형: 둥근 모서리 21"/>
          <p:cNvGrpSpPr/>
          <p:nvPr/>
        </p:nvGrpSpPr>
        <p:grpSpPr>
          <a:xfrm>
            <a:off x="7199452" y="4746302"/>
            <a:ext cx="4812036" cy="1772105"/>
            <a:chOff x="0" y="0"/>
            <a:chExt cx="4812034" cy="1772104"/>
          </a:xfrm>
        </p:grpSpPr>
        <p:sp>
          <p:nvSpPr>
            <p:cNvPr id="750" name="직사각형"/>
            <p:cNvSpPr/>
            <p:nvPr/>
          </p:nvSpPr>
          <p:spPr>
            <a:xfrm>
              <a:off x="0" y="0"/>
              <a:ext cx="4808941" cy="177210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1" name="게시판 카테고리 [ 공지사항 | 팀 게시판 | 자유게시판 ]…"/>
            <p:cNvSpPr/>
            <p:nvPr/>
          </p:nvSpPr>
          <p:spPr>
            <a:xfrm>
              <a:off x="66654" y="0"/>
              <a:ext cx="4745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ㆍ사용자가 휴가 시작일, 종료일 설정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    - 연차, 공가, 반차, 휴가 사유 설정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ㆍ휴가 신청 내역에서 상세보기로 휴가 신청 내역 조회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    - 휴가 신청 처리 상태 확인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ㆍ인사 담당자(인사팀)이 관리자 페이지에서 휴가 승인 및 반려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ㆍ근태 계획에 휴가 신청 내역 반영</a:t>
              </a:r>
            </a:p>
          </p:txBody>
        </p:sp>
      </p:grpSp>
      <p:sp>
        <p:nvSpPr>
          <p:cNvPr id="753" name="선"/>
          <p:cNvSpPr/>
          <p:nvPr/>
        </p:nvSpPr>
        <p:spPr>
          <a:xfrm>
            <a:off x="3698040" y="3667000"/>
            <a:ext cx="1" cy="565400"/>
          </a:xfrm>
          <a:prstGeom prst="line">
            <a:avLst/>
          </a:prstGeom>
          <a:ln w="12700">
            <a:solidFill>
              <a:srgbClr val="EA3323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54" name="휴가 승인.png" descr="휴가 승인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0187" y="2046062"/>
            <a:ext cx="4176518" cy="2556571"/>
          </a:xfrm>
          <a:prstGeom prst="rect">
            <a:avLst/>
          </a:prstGeom>
          <a:ln w="12700">
            <a:solidFill>
              <a:srgbClr val="EA3323"/>
            </a:solidFill>
            <a:miter/>
          </a:ln>
        </p:spPr>
      </p:pic>
      <p:pic>
        <p:nvPicPr>
          <p:cNvPr id="755" name="스크린샷 2024-02-28 오전 10.59.40.png" descr="스크린샷 2024-02-28 오전 10.59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40187" y="103826"/>
            <a:ext cx="4176518" cy="1903011"/>
          </a:xfrm>
          <a:prstGeom prst="rect">
            <a:avLst/>
          </a:prstGeom>
          <a:ln w="12700">
            <a:solidFill>
              <a:srgbClr val="BE0004"/>
            </a:solidFill>
          </a:ln>
        </p:spPr>
      </p:pic>
      <p:pic>
        <p:nvPicPr>
          <p:cNvPr id="756" name="스크린샷 2024-02-28 오전 11.02.40.png" descr="스크린샷 2024-02-28 오전 11.02.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9264" y="1127832"/>
            <a:ext cx="6437553" cy="2702312"/>
          </a:xfrm>
          <a:prstGeom prst="rect">
            <a:avLst/>
          </a:prstGeom>
          <a:ln w="12700">
            <a:solidFill>
              <a:srgbClr val="EA3323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9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15" name="그룹 1"/>
          <p:cNvGrpSpPr/>
          <p:nvPr/>
        </p:nvGrpSpPr>
        <p:grpSpPr>
          <a:xfrm>
            <a:off x="2805753" y="3420215"/>
            <a:ext cx="8925242" cy="1203960"/>
            <a:chOff x="0" y="-1"/>
            <a:chExt cx="8925240" cy="1203959"/>
          </a:xfrm>
        </p:grpSpPr>
        <p:sp>
          <p:nvSpPr>
            <p:cNvPr id="113" name="TextBox 9"/>
            <p:cNvSpPr txBox="1"/>
            <p:nvPr/>
          </p:nvSpPr>
          <p:spPr>
            <a:xfrm>
              <a:off x="2343748" y="-2"/>
              <a:ext cx="6581493" cy="1203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pc="-150" sz="8000">
                  <a:ln w="9525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프로젝트 개요</a:t>
              </a:r>
            </a:p>
          </p:txBody>
        </p:sp>
        <p:sp>
          <p:nvSpPr>
            <p:cNvPr id="114" name="TextBox 13"/>
            <p:cNvSpPr txBox="1"/>
            <p:nvPr/>
          </p:nvSpPr>
          <p:spPr>
            <a:xfrm>
              <a:off x="-1" y="204522"/>
              <a:ext cx="2723715" cy="932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6000">
                  <a:solidFill>
                    <a:srgbClr val="FFFFFF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Part 1</a:t>
              </a:r>
            </a:p>
          </p:txBody>
        </p:sp>
      </p:grpSp>
      <p:sp>
        <p:nvSpPr>
          <p:cNvPr id="116" name="직사각형 8"/>
          <p:cNvSpPr/>
          <p:nvPr/>
        </p:nvSpPr>
        <p:spPr>
          <a:xfrm>
            <a:off x="2891790" y="4665278"/>
            <a:ext cx="9300211" cy="131874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extBox 20"/>
          <p:cNvSpPr txBox="1"/>
          <p:nvPr/>
        </p:nvSpPr>
        <p:spPr>
          <a:xfrm>
            <a:off x="76198" y="-209020"/>
            <a:ext cx="1748939" cy="240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pc="-300" sz="16500">
                <a:solidFill>
                  <a:srgbClr val="FFFFFF">
                    <a:alpha val="20000"/>
                  </a:srgbClr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8" name="TextBox 45"/>
          <p:cNvSpPr txBox="1"/>
          <p:nvPr/>
        </p:nvSpPr>
        <p:spPr>
          <a:xfrm>
            <a:off x="74419" y="1423376"/>
            <a:ext cx="1748939" cy="240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pc="-300" sz="16500">
                <a:solidFill>
                  <a:srgbClr val="FFFFFF">
                    <a:alpha val="20000"/>
                  </a:srgbClr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U</a:t>
            </a:r>
          </a:p>
        </p:txBody>
      </p:sp>
      <p:pic>
        <p:nvPicPr>
          <p:cNvPr id="119" name="그림 10" descr="그림 10"/>
          <p:cNvPicPr>
            <a:picLocks noChangeAspect="1"/>
          </p:cNvPicPr>
          <p:nvPr/>
        </p:nvPicPr>
        <p:blipFill>
          <a:blip r:embed="rId2">
            <a:extLst/>
          </a:blip>
          <a:srcRect l="30197" t="22232" r="30196" b="38248"/>
          <a:stretch>
            <a:fillRect/>
          </a:stretch>
        </p:blipFill>
        <p:spPr>
          <a:xfrm>
            <a:off x="12939" y="3374211"/>
            <a:ext cx="1572794" cy="174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그림 12" descr="그림 12"/>
          <p:cNvPicPr>
            <a:picLocks noChangeAspect="1"/>
          </p:cNvPicPr>
          <p:nvPr/>
        </p:nvPicPr>
        <p:blipFill>
          <a:blip r:embed="rId3">
            <a:extLst/>
          </a:blip>
          <a:srcRect l="33858" t="22231" r="33858" b="37987"/>
          <a:stretch>
            <a:fillRect/>
          </a:stretch>
        </p:blipFill>
        <p:spPr>
          <a:xfrm>
            <a:off x="120849" y="5023321"/>
            <a:ext cx="1360710" cy="1753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근태 계획 승인.png" descr="근태 계획 승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922" y="999986"/>
            <a:ext cx="9309513" cy="4506064"/>
          </a:xfrm>
          <a:prstGeom prst="rect">
            <a:avLst/>
          </a:prstGeom>
          <a:ln w="12700">
            <a:solidFill>
              <a:srgbClr val="BE0004"/>
            </a:solidFill>
          </a:ln>
        </p:spPr>
      </p:pic>
      <p:grpSp>
        <p:nvGrpSpPr>
          <p:cNvPr id="762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759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761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763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64" name="슬라이드 번호 개체 틀 9"/>
          <p:cNvSpPr txBox="1"/>
          <p:nvPr/>
        </p:nvSpPr>
        <p:spPr>
          <a:xfrm>
            <a:off x="11707594" y="6515976"/>
            <a:ext cx="259079" cy="240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65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근태 : 근태 계획 승인</a:t>
            </a:r>
          </a:p>
        </p:txBody>
      </p:sp>
      <p:grpSp>
        <p:nvGrpSpPr>
          <p:cNvPr id="768" name="사각형: 둥근 모서리 21"/>
          <p:cNvGrpSpPr/>
          <p:nvPr/>
        </p:nvGrpSpPr>
        <p:grpSpPr>
          <a:xfrm>
            <a:off x="7199452" y="4746302"/>
            <a:ext cx="4812036" cy="1772105"/>
            <a:chOff x="0" y="0"/>
            <a:chExt cx="4812034" cy="1772104"/>
          </a:xfrm>
        </p:grpSpPr>
        <p:sp>
          <p:nvSpPr>
            <p:cNvPr id="766" name="직사각형"/>
            <p:cNvSpPr/>
            <p:nvPr/>
          </p:nvSpPr>
          <p:spPr>
            <a:xfrm>
              <a:off x="0" y="0"/>
              <a:ext cx="4808941" cy="177210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7" name="게시판 카테고리 [ 공지사항 | 팀 게시판 | 자유게시판 ]…"/>
            <p:cNvSpPr/>
            <p:nvPr/>
          </p:nvSpPr>
          <p:spPr>
            <a:xfrm>
              <a:off x="66654" y="0"/>
              <a:ext cx="4745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모든 사용자 근태 계획 월별로 조회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ㆍ사용자 검색 기능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ㆍ사용자 월별, 색 별로 처리 했는지 확인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ㆍ휴가 신청 상태와 연동</a:t>
              </a:r>
            </a:p>
          </p:txBody>
        </p:sp>
      </p:grpSp>
      <p:pic>
        <p:nvPicPr>
          <p:cNvPr id="769" name="스크린샷 2024-02-28 오전 11.08.42.png" descr="스크린샷 2024-02-28 오전 11.08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629" y="145257"/>
            <a:ext cx="5732483" cy="3061490"/>
          </a:xfrm>
          <a:prstGeom prst="rect">
            <a:avLst/>
          </a:prstGeom>
          <a:ln w="12700">
            <a:solidFill>
              <a:srgbClr val="BE0004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스크린샷 2024-02-28 오전 11.19.48.png" descr="스크린샷 2024-02-28 오전 11.19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931" y="999986"/>
            <a:ext cx="8025435" cy="44324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5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772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774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776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79" name="사각형: 둥근 모서리 21"/>
          <p:cNvGrpSpPr/>
          <p:nvPr/>
        </p:nvGrpSpPr>
        <p:grpSpPr>
          <a:xfrm>
            <a:off x="7199452" y="4746302"/>
            <a:ext cx="4812036" cy="1772105"/>
            <a:chOff x="0" y="0"/>
            <a:chExt cx="4812034" cy="1772104"/>
          </a:xfrm>
        </p:grpSpPr>
        <p:sp>
          <p:nvSpPr>
            <p:cNvPr id="777" name="직사각형"/>
            <p:cNvSpPr/>
            <p:nvPr/>
          </p:nvSpPr>
          <p:spPr>
            <a:xfrm>
              <a:off x="0" y="0"/>
              <a:ext cx="4808941" cy="177210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8" name="게시판 카테고리 [ 공지사항 | 팀 게시판 | 자유게시판 ]…"/>
            <p:cNvSpPr/>
            <p:nvPr/>
          </p:nvSpPr>
          <p:spPr>
            <a:xfrm>
              <a:off x="66654" y="0"/>
              <a:ext cx="4745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페이지 별 북마크 등록 기능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ㆍ북마크 등록 시 북마크 이름 설정 기능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ㆍ메인페이지 사이드 바에서 북마크 조회 및 삭제 기능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</p:txBody>
        </p:sp>
      </p:grpSp>
      <p:sp>
        <p:nvSpPr>
          <p:cNvPr id="780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북마크</a:t>
            </a:r>
          </a:p>
        </p:txBody>
      </p:sp>
      <p:pic>
        <p:nvPicPr>
          <p:cNvPr id="781" name="즐겨찾기 메인.png" descr="즐겨찾기 메인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0520" y="838974"/>
            <a:ext cx="2353492" cy="3811251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</p:pic>
      <p:sp>
        <p:nvSpPr>
          <p:cNvPr id="782" name="직사각형"/>
          <p:cNvSpPr/>
          <p:nvPr/>
        </p:nvSpPr>
        <p:spPr>
          <a:xfrm>
            <a:off x="2465570" y="2567208"/>
            <a:ext cx="2780833" cy="1270001"/>
          </a:xfrm>
          <a:prstGeom prst="rect">
            <a:avLst/>
          </a:prstGeom>
          <a:ln w="12700">
            <a:solidFill>
              <a:srgbClr val="EA3323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783" name="선"/>
          <p:cNvSpPr/>
          <p:nvPr/>
        </p:nvSpPr>
        <p:spPr>
          <a:xfrm>
            <a:off x="5238874" y="3253008"/>
            <a:ext cx="3457726" cy="1"/>
          </a:xfrm>
          <a:prstGeom prst="line">
            <a:avLst/>
          </a:prstGeom>
          <a:ln w="12700">
            <a:solidFill>
              <a:srgbClr val="EA3323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4" name="직사각형"/>
          <p:cNvSpPr/>
          <p:nvPr/>
        </p:nvSpPr>
        <p:spPr>
          <a:xfrm>
            <a:off x="8711467" y="2027432"/>
            <a:ext cx="1282987" cy="1863679"/>
          </a:xfrm>
          <a:prstGeom prst="rect">
            <a:avLst/>
          </a:prstGeom>
          <a:ln w="12700">
            <a:solidFill>
              <a:srgbClr val="EA3323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785" name="스크린샷 2024-02-28 오전 11.18.53.png" descr="스크린샷 2024-02-28 오전 11.18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41" y="3989011"/>
            <a:ext cx="4583639" cy="2795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메인페이지.png" descr="메인페이지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935" y="1010944"/>
            <a:ext cx="10570809" cy="51239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1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788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9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790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792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93" name="TextBox 17"/>
          <p:cNvSpPr/>
          <p:nvPr/>
        </p:nvSpPr>
        <p:spPr>
          <a:xfrm>
            <a:off x="2027556" y="1450734"/>
            <a:ext cx="9003387" cy="4750602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4" name="스크린샷 2024-02-27 오후 9.25.19.png" descr="스크린샷 2024-02-27 오후 9.25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271" y="4320058"/>
            <a:ext cx="4775201" cy="2336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7" name="사각형: 둥근 모서리 21"/>
          <p:cNvGrpSpPr/>
          <p:nvPr/>
        </p:nvGrpSpPr>
        <p:grpSpPr>
          <a:xfrm>
            <a:off x="7199452" y="4746302"/>
            <a:ext cx="4812036" cy="1772105"/>
            <a:chOff x="0" y="0"/>
            <a:chExt cx="4812034" cy="1772104"/>
          </a:xfrm>
        </p:grpSpPr>
        <p:sp>
          <p:nvSpPr>
            <p:cNvPr id="795" name="직사각형"/>
            <p:cNvSpPr/>
            <p:nvPr/>
          </p:nvSpPr>
          <p:spPr>
            <a:xfrm>
              <a:off x="0" y="0"/>
              <a:ext cx="4808941" cy="177210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6" name="게시판 카테고리 [ 공지사항 | 팀 게시판 | 자유게시판 ]…"/>
            <p:cNvSpPr/>
            <p:nvPr/>
          </p:nvSpPr>
          <p:spPr>
            <a:xfrm>
              <a:off x="66654" y="0"/>
              <a:ext cx="4745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ㆍ공지사항 미리보기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ㆍ사용자 팀 게시판 미리보기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ㆍ진행중인 프로젝트 미리보기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ㆍ사용자 팀 목록 조회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ㆍ메일함 미리보기</a:t>
              </a: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ㆍ근태 요약 차트 조회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</p:txBody>
        </p:sp>
      </p:grpSp>
      <p:sp>
        <p:nvSpPr>
          <p:cNvPr id="798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메인페이지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800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802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804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807" name="사각형: 둥근 모서리 21"/>
          <p:cNvGrpSpPr/>
          <p:nvPr/>
        </p:nvGrpSpPr>
        <p:grpSpPr>
          <a:xfrm>
            <a:off x="7199452" y="4746302"/>
            <a:ext cx="4812036" cy="1772105"/>
            <a:chOff x="0" y="0"/>
            <a:chExt cx="4812034" cy="1772104"/>
          </a:xfrm>
        </p:grpSpPr>
        <p:sp>
          <p:nvSpPr>
            <p:cNvPr id="805" name="직사각형"/>
            <p:cNvSpPr/>
            <p:nvPr/>
          </p:nvSpPr>
          <p:spPr>
            <a:xfrm>
              <a:off x="0" y="0"/>
              <a:ext cx="4808941" cy="177210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6173D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6" name="게시판 카테고리 [ 공지사항 | 팀 게시판 | 자유게시판 ]…"/>
            <p:cNvSpPr/>
            <p:nvPr/>
          </p:nvSpPr>
          <p:spPr>
            <a:xfrm>
              <a:off x="66654" y="0"/>
              <a:ext cx="4745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ㆍ</a:t>
              </a: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모든 페이지에서 조직도 호출 기능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ㆍ팀별 / 개인별 정보조회 기능</a:t>
              </a:r>
              <a:endParaRPr b="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>
                <a:lnSpc>
                  <a:spcPct val="150000"/>
                </a:lnSpc>
                <a:defRPr b="1" sz="1200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b="0">
                  <a:latin typeface="NanumSquare Bold"/>
                  <a:ea typeface="NanumSquare Bold"/>
                  <a:cs typeface="NanumSquare Bold"/>
                  <a:sym typeface="NanumSquare Bold"/>
                </a:rPr>
                <a:t>ㆍ사내 이메일, 외부 이메일 연결</a:t>
              </a:r>
            </a:p>
          </p:txBody>
        </p:sp>
      </p:grpSp>
      <p:sp>
        <p:nvSpPr>
          <p:cNvPr id="808" name="TextBox 17"/>
          <p:cNvSpPr/>
          <p:nvPr/>
        </p:nvSpPr>
        <p:spPr>
          <a:xfrm>
            <a:off x="781086" y="1209594"/>
            <a:ext cx="9279785" cy="3471295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9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주요 기능 - 조직도</a:t>
            </a:r>
          </a:p>
        </p:txBody>
      </p:sp>
      <p:pic>
        <p:nvPicPr>
          <p:cNvPr id="810" name="조직도.png" descr="조직도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889" y="1203244"/>
            <a:ext cx="9928179" cy="3483995"/>
          </a:xfrm>
          <a:prstGeom prst="rect">
            <a:avLst/>
          </a:prstGeom>
          <a:ln w="12700">
            <a:solidFill>
              <a:srgbClr val="EA3323"/>
            </a:solidFill>
          </a:ln>
        </p:spPr>
      </p:pic>
      <p:sp>
        <p:nvSpPr>
          <p:cNvPr id="811" name="직사각형"/>
          <p:cNvSpPr/>
          <p:nvPr/>
        </p:nvSpPr>
        <p:spPr>
          <a:xfrm>
            <a:off x="7999201" y="2626203"/>
            <a:ext cx="1270001" cy="587278"/>
          </a:xfrm>
          <a:prstGeom prst="rect">
            <a:avLst/>
          </a:prstGeom>
          <a:ln w="25400">
            <a:solidFill>
              <a:srgbClr val="EA3323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812" name="스크린샷 2024-02-28 오전 11.22.07.png" descr="스크린샷 2024-02-28 오전 11.22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710" y="3203933"/>
            <a:ext cx="4757797" cy="3496694"/>
          </a:xfrm>
          <a:prstGeom prst="rect">
            <a:avLst/>
          </a:prstGeom>
          <a:ln w="12700">
            <a:solidFill>
              <a:srgbClr val="EA3323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814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816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818" name="TextBox 251"/>
          <p:cNvSpPr txBox="1"/>
          <p:nvPr/>
        </p:nvSpPr>
        <p:spPr>
          <a:xfrm>
            <a:off x="876169" y="534038"/>
            <a:ext cx="1948311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데이터베이스</a:t>
            </a:r>
          </a:p>
        </p:txBody>
      </p:sp>
      <p:sp>
        <p:nvSpPr>
          <p:cNvPr id="819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820" name="표 1"/>
          <p:cNvGraphicFramePr/>
          <p:nvPr/>
        </p:nvGraphicFramePr>
        <p:xfrm>
          <a:off x="911439" y="999982"/>
          <a:ext cx="10381819" cy="468314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USERS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VARCHAR(20)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USER_PW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VARCHAR(20)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패스워드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USER_NUM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VARCHAR(8)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NULL, UNIQUE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사번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VARCHAR(20)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USER_GENDER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성별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USER_ZIPCODE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VARCHAR(5)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주소 우편번호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USER_ADDR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VARCHAR(100)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주소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USER_ADDRDATEAIL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VARCHAR(30)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상세 주소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USER_MOBILE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VARCHAR(11)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NULL, UNIQUE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핸드폰 번호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USER_EMAIL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VARCHAR(30)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NULL, UNIQUE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내부 이메일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USER_EMAIL_EX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VARCHAR(30)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NULL, UNIQUE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외부 이메일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USER_TEAM_ID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팀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USER_STATUS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활성화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USER_ROLE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관리자 구분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USER_POSITION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직책 구분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USER_HIRE_DATE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입사일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USER_FILE_NAME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프로필 사진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USER_FILE_PATH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프로필 사진 경로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USER_VACATION_DAY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부여 연차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  <a:tr h="19700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USER_REMAIN_VACATION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DOUBLE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잔여 연차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21" name="표 1"/>
          <p:cNvGraphicFramePr/>
          <p:nvPr/>
        </p:nvGraphicFramePr>
        <p:xfrm>
          <a:off x="911440" y="5233405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CAR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CAR_ID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CAR_NUM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 번호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CAR_NAME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CAR_CAPACITY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 탑승가능인원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CAR_STATUS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그룹 239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823" name="사각형: 둥근 모서리 240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4" name="TextBox 241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825" name="TextBox 242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827" name="TextBox 251"/>
          <p:cNvSpPr txBox="1"/>
          <p:nvPr/>
        </p:nvSpPr>
        <p:spPr>
          <a:xfrm>
            <a:off x="876169" y="534038"/>
            <a:ext cx="1948311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데이터베이스</a:t>
            </a:r>
          </a:p>
        </p:txBody>
      </p:sp>
      <p:sp>
        <p:nvSpPr>
          <p:cNvPr id="828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829" name="표 1"/>
          <p:cNvGraphicFramePr/>
          <p:nvPr/>
        </p:nvGraphicFramePr>
        <p:xfrm>
          <a:off x="911440" y="99998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BOOKMARK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BOOKMARK_ID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북마크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USER_ID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VARCHAR(20)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사용자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BOOKMARK_NAME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북마크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BOOKMARK_PATH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북마크 경로(URL)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30" name="표 1"/>
          <p:cNvGraphicFramePr/>
          <p:nvPr/>
        </p:nvGraphicFramePr>
        <p:xfrm>
          <a:off x="911440" y="2131104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NOTICEBOARD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N_BOARD_ID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N_BOARD_TITLE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 제목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N_BOARD_WRITER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 작성자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N_BOARD_CONTENT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 내용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N_BOARD_CREATED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 작성날짜,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N_BOARD_UPDATED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 업데이트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N_BOARD_FILE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TINYBLOB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공지사항 파일 첨부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31" name="표 1"/>
          <p:cNvGraphicFramePr/>
          <p:nvPr/>
        </p:nvGraphicFramePr>
        <p:xfrm>
          <a:off x="911440" y="388306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BOARD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BOARD_ID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팀게시판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TEAM_ID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팀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BOARD_TITLE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팀게시판 제목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BOARD_WRITER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팀게시판 작성자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BOARD_CONTENT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팀게시판 내용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BOARD_CREATED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팀게시판 작성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BOARD_UPDATED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팀게시판 업데이트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BOARD_FILE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TINYBLOB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팀 게시판 파일 첨부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32" name="표 1"/>
          <p:cNvGraphicFramePr/>
          <p:nvPr/>
        </p:nvGraphicFramePr>
        <p:xfrm>
          <a:off x="911440" y="5797525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PR_MEMBER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PR_MEMBER_ID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프로젝트 멤버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PR_MEMBER_PROJECT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프로젝트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PR_MEMBER_USER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프로젝트 사용자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그룹 5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834" name="사각형: 둥근 모서리 6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5" name="TextBox 7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836" name="TextBox 8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838" name="TextBox 9"/>
          <p:cNvSpPr txBox="1"/>
          <p:nvPr/>
        </p:nvSpPr>
        <p:spPr>
          <a:xfrm>
            <a:off x="876169" y="534038"/>
            <a:ext cx="1948311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데이터베이스</a:t>
            </a:r>
          </a:p>
        </p:txBody>
      </p:sp>
      <p:sp>
        <p:nvSpPr>
          <p:cNvPr id="839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840" name="표 1"/>
          <p:cNvGraphicFramePr/>
          <p:nvPr/>
        </p:nvGraphicFramePr>
        <p:xfrm>
          <a:off x="911440" y="99998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QNA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QNA_ID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문의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QNA_EMAIL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문의 이메일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QNA_TITLE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문의 제목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QNA_CONTENT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문의 내용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QNA_STATUS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문의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QNA_REWRITER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문의 답신자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QNA_REPLY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문의 답신 내용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QNA_CREATED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문의 작성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QNA_UPDATED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문의 수정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41" name="표 1"/>
          <p:cNvGraphicFramePr/>
          <p:nvPr/>
        </p:nvGraphicFramePr>
        <p:xfrm>
          <a:off x="911440" y="3165844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PROJECT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PROJECT_WRITER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생성자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PROJECT_TITLE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제목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PROJECT_CONTENT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내용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PROJECT_COST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비용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PROJECT_START_DATE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시작 날짜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PROJECT_END_DATE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종료 날짜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PROJECT_CREATED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생성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PROJECT_UPDATED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수정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PROJECT_STATUS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42" name="표 1"/>
          <p:cNvGraphicFramePr/>
          <p:nvPr/>
        </p:nvGraphicFramePr>
        <p:xfrm>
          <a:off x="911440" y="5538650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TEAM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TEAM_ID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팀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TEAM_NAME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VARCHAR(20)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팀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그룹 4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844" name="사각형: 둥근 모서리 5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TextBox 6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846" name="TextBox 7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848" name="TextBox 8"/>
          <p:cNvSpPr txBox="1"/>
          <p:nvPr/>
        </p:nvSpPr>
        <p:spPr>
          <a:xfrm>
            <a:off x="876169" y="534038"/>
            <a:ext cx="1948311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데이터베이스</a:t>
            </a:r>
          </a:p>
        </p:txBody>
      </p:sp>
      <p:sp>
        <p:nvSpPr>
          <p:cNvPr id="849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850" name="표 1"/>
          <p:cNvGraphicFramePr/>
          <p:nvPr/>
        </p:nvGraphicFramePr>
        <p:xfrm>
          <a:off x="911440" y="3786688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220143"/>
                <a:gridCol w="1427728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RECEIVEMAIL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메일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RECEIVEMAIL_SENDER_EMAIL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사용자의 이메일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RECEIVEMAIL_RECEIVER_EMAIL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사람의 이메일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RECEIVEMAIL_TITLE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메일 제목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RECEIVEMAIL_CONTENT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메일 내용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RECEIVEMAIL_SENDERUSERNAME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사용자의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RECEIVEMAIL_RECEIVERUSERNAME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사용자의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RECEIVEMAIL_FILE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TINYBLOB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메일의 파일첨부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RECEIVEMAIL_READ_DATE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메일 읽은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RECEIVEMAIL_RESERVATION_DATE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메일 예약 발송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RECEIVEMAIL_ISDELETE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메일의 삭제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RECEIVEMAIL_IMPORTANT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메일의 중요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RECEIVEMAIL_READ_STATUS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받은 메일의 읽음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51" name="표 1"/>
          <p:cNvGraphicFramePr/>
          <p:nvPr/>
        </p:nvGraphicFramePr>
        <p:xfrm>
          <a:off x="911440" y="99998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220143"/>
                <a:gridCol w="1427728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SENDMAIL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SENDMAIL_SENDER_EMAIL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보낸 사용자 이메일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SENDMAIL_RECEIVER_EMAIL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받은 사용장 이메일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SENDMAIL_TITLE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제목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SENDMAIL_CONTENT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내용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SENDMAIL_SENDERUSERNAME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보낸 사용자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SENDMAIL_RECEIVERUSERNAME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받은 사용자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SENDMAIL_FILE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TIMYBLOB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파일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SENDMAIL_RESERVATION_DATE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예약 발송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SENDMAIL_READ_DATE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읽음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SENDMAIL_ISDELETE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삭제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SENDMAIL_IMPORTANT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보낸 메일의 중요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그룹 3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853" name="사각형: 둥근 모서리 4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4" name="TextBox 5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855" name="TextBox 6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857" name="TextBox 7"/>
          <p:cNvSpPr txBox="1"/>
          <p:nvPr/>
        </p:nvSpPr>
        <p:spPr>
          <a:xfrm>
            <a:off x="876169" y="534038"/>
            <a:ext cx="1948311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데이터베이스</a:t>
            </a:r>
          </a:p>
        </p:txBody>
      </p:sp>
      <p:sp>
        <p:nvSpPr>
          <p:cNvPr id="858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859" name="표 1"/>
          <p:cNvGraphicFramePr/>
          <p:nvPr/>
        </p:nvGraphicFramePr>
        <p:xfrm>
          <a:off x="911440" y="99998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PR_PROGRESS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PR_PROGRESS_ID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진행사항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PR_PROGRESS_PROJECT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PR_PROGRSS_WRITER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진행사항 작성자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PR_PROGRESS_CONTENT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진행사항 내용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PR_PROGRESS_CREATED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진행사항 작성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PR_PROGRESS_UPDATED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프로젝트 진행사항 업데이트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60" name="표 1"/>
          <p:cNvGraphicFramePr/>
          <p:nvPr/>
        </p:nvGraphicFramePr>
        <p:xfrm>
          <a:off x="911440" y="2545000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RESERVATION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예약시스템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RE_ITEM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예약시스템 구분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RE_NUM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예약시스템 회의실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RE_COUNT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예약시스템 사용 인원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RE_CREATED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예약시스템 작성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예약 시스템 예약 날짜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RE_START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예약 시스템 예약 시작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RE_END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예약 시스템 예약 종료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61" name="표 1"/>
          <p:cNvGraphicFramePr/>
          <p:nvPr/>
        </p:nvGraphicFramePr>
        <p:xfrm>
          <a:off x="911440" y="491780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MEETINGROOM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MR_ID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회의실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MR_NAME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회의실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MR_LOCATION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회의실 위치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MR_CAPACITY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회의실 수용가능인원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MR_STATUS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회의실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그룹 3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863" name="사각형: 둥근 모서리 4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4" name="TextBox 5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865" name="TextBox 6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867" name="TextBox 7"/>
          <p:cNvSpPr txBox="1"/>
          <p:nvPr/>
        </p:nvSpPr>
        <p:spPr>
          <a:xfrm>
            <a:off x="876169" y="534038"/>
            <a:ext cx="1948311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데이터베이스</a:t>
            </a:r>
          </a:p>
        </p:txBody>
      </p:sp>
      <p:sp>
        <p:nvSpPr>
          <p:cNvPr id="868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869" name="표 1"/>
          <p:cNvGraphicFramePr/>
          <p:nvPr/>
        </p:nvGraphicFramePr>
        <p:xfrm>
          <a:off x="911440" y="99998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ATTENDANCE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 날짜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ATT_START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출근 시각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ATT_END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퇴근 시각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ATT_ISWEEKEND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평일, 주말 구분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ATT_TYPE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근무 구분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ATT_DES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 특이사항 설명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ATT_OT_START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초과근무 시작 시각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ATT_OT_END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초과근무 종료 시각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ATT_OT_TIME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초과근무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ATT_OT_DES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초과근무 신청 사유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ATT_STATUS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70" name="표 1"/>
          <p:cNvGraphicFramePr/>
          <p:nvPr/>
        </p:nvGraphicFramePr>
        <p:xfrm>
          <a:off x="911440" y="399363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CARRESERVATION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CRE_ID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차량예약시스템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CRE_ITEM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차량예약시스템 구분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CRE_NUM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차량예약시스템 차량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CRE_COUNT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차량예약시스템 탑승 인원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USER_NAME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사용자 이름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CRE_CREATED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차량예약시스템 작성 날짜,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CRE_DATE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차량예약 시스템 예약 날짜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CRE_START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차량예약 시스템 예약 시작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CRE_END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차량예약 시스템 예약 종료 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화살표: 아래쪽 1"/>
          <p:cNvSpPr/>
          <p:nvPr/>
        </p:nvSpPr>
        <p:spPr>
          <a:xfrm>
            <a:off x="5127781" y="2047956"/>
            <a:ext cx="1936439" cy="693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236" y="10800"/>
                </a:lnTo>
                <a:lnTo>
                  <a:pt x="5236" y="0"/>
                </a:lnTo>
                <a:lnTo>
                  <a:pt x="16364" y="0"/>
                </a:lnTo>
                <a:lnTo>
                  <a:pt x="16364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7000">
                <a:srgbClr val="ADB7C3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26" name="그룹 2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123" name="사각형: 둥근 모서리 3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TextBox 5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1</a:t>
              </a:r>
            </a:p>
          </p:txBody>
        </p:sp>
        <p:sp>
          <p:nvSpPr>
            <p:cNvPr id="125" name="TextBox 4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개요</a:t>
              </a:r>
            </a:p>
          </p:txBody>
        </p:sp>
      </p:grpSp>
      <p:grpSp>
        <p:nvGrpSpPr>
          <p:cNvPr id="129" name="사각형: 둥근 모서리 42"/>
          <p:cNvGrpSpPr/>
          <p:nvPr/>
        </p:nvGrpSpPr>
        <p:grpSpPr>
          <a:xfrm>
            <a:off x="1354436" y="5426061"/>
            <a:ext cx="9486481" cy="813604"/>
            <a:chOff x="0" y="0"/>
            <a:chExt cx="9486480" cy="813602"/>
          </a:xfrm>
        </p:grpSpPr>
        <p:sp>
          <p:nvSpPr>
            <p:cNvPr id="127" name="모서리가 둥근 직사각형"/>
            <p:cNvSpPr/>
            <p:nvPr/>
          </p:nvSpPr>
          <p:spPr>
            <a:xfrm>
              <a:off x="0" y="0"/>
              <a:ext cx="9486481" cy="813603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 w="12700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0000FF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</a:p>
          </p:txBody>
        </p:sp>
        <p:sp>
          <p:nvSpPr>
            <p:cNvPr id="128" name="‘큐브’는 편리한 사용성과 함께 사용자 중심의 작업환경을 제공하여 효율적인 업무 수행을 가능하게 합니다."/>
            <p:cNvSpPr txBox="1"/>
            <p:nvPr/>
          </p:nvSpPr>
          <p:spPr>
            <a:xfrm>
              <a:off x="91785" y="249827"/>
              <a:ext cx="9302909" cy="313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‘</a:t>
              </a:r>
              <a:r>
                <a:rPr>
                  <a:solidFill>
                    <a:srgbClr val="3395FF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rPr>
                <a:t>큐브</a:t>
              </a:r>
              <a:r>
                <a:t>’는 편리한 사용성과 함께 사용자 중심의 작업환경을 제공하여 효율적인 업무 수행을 가능하게 합니다.</a:t>
              </a:r>
            </a:p>
          </p:txBody>
        </p:sp>
      </p:grpSp>
      <p:grpSp>
        <p:nvGrpSpPr>
          <p:cNvPr id="132" name="그룹 8"/>
          <p:cNvGrpSpPr/>
          <p:nvPr/>
        </p:nvGrpSpPr>
        <p:grpSpPr>
          <a:xfrm>
            <a:off x="2164078" y="1310666"/>
            <a:ext cx="7863843" cy="720003"/>
            <a:chOff x="0" y="0"/>
            <a:chExt cx="7863842" cy="720002"/>
          </a:xfrm>
        </p:grpSpPr>
        <p:sp>
          <p:nvSpPr>
            <p:cNvPr id="130" name="양쪽 중괄호 43"/>
            <p:cNvSpPr/>
            <p:nvPr/>
          </p:nvSpPr>
          <p:spPr>
            <a:xfrm>
              <a:off x="-1" y="-1"/>
              <a:ext cx="7863843" cy="72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8" y="21600"/>
                  </a:moveTo>
                  <a:cubicBezTo>
                    <a:pt x="397" y="21600"/>
                    <a:pt x="274" y="20259"/>
                    <a:pt x="274" y="18605"/>
                  </a:cubicBezTo>
                  <a:lnTo>
                    <a:pt x="274" y="13795"/>
                  </a:lnTo>
                  <a:cubicBezTo>
                    <a:pt x="274" y="12141"/>
                    <a:pt x="151" y="10800"/>
                    <a:pt x="0" y="10800"/>
                  </a:cubicBezTo>
                  <a:cubicBezTo>
                    <a:pt x="151" y="10800"/>
                    <a:pt x="274" y="9459"/>
                    <a:pt x="274" y="7805"/>
                  </a:cubicBezTo>
                  <a:lnTo>
                    <a:pt x="274" y="2995"/>
                  </a:lnTo>
                  <a:cubicBezTo>
                    <a:pt x="274" y="1341"/>
                    <a:pt x="397" y="0"/>
                    <a:pt x="548" y="0"/>
                  </a:cubicBezTo>
                  <a:moveTo>
                    <a:pt x="21052" y="0"/>
                  </a:moveTo>
                  <a:cubicBezTo>
                    <a:pt x="21203" y="0"/>
                    <a:pt x="21326" y="1341"/>
                    <a:pt x="21326" y="2995"/>
                  </a:cubicBezTo>
                  <a:lnTo>
                    <a:pt x="21326" y="7805"/>
                  </a:lnTo>
                  <a:cubicBezTo>
                    <a:pt x="21326" y="9459"/>
                    <a:pt x="21449" y="10800"/>
                    <a:pt x="21600" y="10800"/>
                  </a:cubicBezTo>
                  <a:cubicBezTo>
                    <a:pt x="21449" y="10800"/>
                    <a:pt x="21326" y="12141"/>
                    <a:pt x="21326" y="13795"/>
                  </a:cubicBezTo>
                  <a:lnTo>
                    <a:pt x="21326" y="18605"/>
                  </a:lnTo>
                  <a:cubicBezTo>
                    <a:pt x="21326" y="20259"/>
                    <a:pt x="21203" y="21600"/>
                    <a:pt x="21052" y="21600"/>
                  </a:cubicBezTo>
                </a:path>
              </a:pathLst>
            </a:custGeom>
            <a:noFill/>
            <a:ln w="19050" cap="flat">
              <a:solidFill>
                <a:srgbClr val="3E495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E60000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</a:p>
          </p:txBody>
        </p:sp>
        <p:sp>
          <p:nvSpPr>
            <p:cNvPr id="131" name="TextBox 48"/>
            <p:cNvSpPr txBox="1"/>
            <p:nvPr/>
          </p:nvSpPr>
          <p:spPr>
            <a:xfrm>
              <a:off x="295152" y="203258"/>
              <a:ext cx="7283400" cy="313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기존 사내 업무용 웹 페이지의 복잡한 구조와 불필요한 작업 절차로 인한 업무 효율 </a:t>
              </a:r>
              <a:r>
                <a:rPr>
                  <a:solidFill>
                    <a:srgbClr val="E60000"/>
                  </a:solidFill>
                </a:rPr>
                <a:t>저하</a:t>
              </a:r>
            </a:p>
          </p:txBody>
        </p:sp>
      </p:grpSp>
      <p:sp>
        <p:nvSpPr>
          <p:cNvPr id="133" name="더하기 기호 9"/>
          <p:cNvSpPr/>
          <p:nvPr/>
        </p:nvSpPr>
        <p:spPr>
          <a:xfrm>
            <a:off x="4304796" y="3809034"/>
            <a:ext cx="264566" cy="264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44"/>
                </a:moveTo>
                <a:lnTo>
                  <a:pt x="7344" y="7344"/>
                </a:lnTo>
                <a:lnTo>
                  <a:pt x="7344" y="0"/>
                </a:lnTo>
                <a:lnTo>
                  <a:pt x="14256" y="0"/>
                </a:lnTo>
                <a:lnTo>
                  <a:pt x="14256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6" y="14256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C2CBD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더하기 기호 10"/>
          <p:cNvSpPr/>
          <p:nvPr/>
        </p:nvSpPr>
        <p:spPr>
          <a:xfrm>
            <a:off x="7640224" y="3809034"/>
            <a:ext cx="264566" cy="264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44"/>
                </a:moveTo>
                <a:lnTo>
                  <a:pt x="7344" y="7344"/>
                </a:lnTo>
                <a:lnTo>
                  <a:pt x="7344" y="0"/>
                </a:lnTo>
                <a:lnTo>
                  <a:pt x="14256" y="0"/>
                </a:lnTo>
                <a:lnTo>
                  <a:pt x="14256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6" y="14256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C2CBD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37" name="그룹 20"/>
          <p:cNvGrpSpPr/>
          <p:nvPr/>
        </p:nvGrpSpPr>
        <p:grpSpPr>
          <a:xfrm>
            <a:off x="1779363" y="2951314"/>
            <a:ext cx="1980004" cy="1980005"/>
            <a:chOff x="-1" y="-1"/>
            <a:chExt cx="1980003" cy="1980003"/>
          </a:xfrm>
        </p:grpSpPr>
        <p:sp>
          <p:nvSpPr>
            <p:cNvPr id="135" name="타원 23"/>
            <p:cNvSpPr/>
            <p:nvPr/>
          </p:nvSpPr>
          <p:spPr>
            <a:xfrm>
              <a:off x="-2" y="-2"/>
              <a:ext cx="1980005" cy="1980005"/>
            </a:xfrm>
            <a:prstGeom prst="ellipse">
              <a:avLst/>
            </a:prstGeom>
            <a:solidFill>
              <a:srgbClr val="A2ADB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pPr>
            </a:p>
          </p:txBody>
        </p:sp>
        <p:sp>
          <p:nvSpPr>
            <p:cNvPr id="136" name="TextBox 24"/>
            <p:cNvSpPr txBox="1"/>
            <p:nvPr/>
          </p:nvSpPr>
          <p:spPr>
            <a:xfrm>
              <a:off x="475650" y="789945"/>
              <a:ext cx="1028699" cy="375919"/>
            </a:xfrm>
            <a:prstGeom prst="rect">
              <a:avLst/>
            </a:prstGeom>
            <a:solidFill>
              <a:srgbClr val="A2ADB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2700000">
                      <a:srgbClr val="000000">
                        <a:alpha val="43137"/>
                      </a:srgbClr>
                    </a:outerShdw>
                  </a:effectLst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직관적인</a:t>
              </a:r>
            </a:p>
          </p:txBody>
        </p:sp>
      </p:grpSp>
      <p:grpSp>
        <p:nvGrpSpPr>
          <p:cNvPr id="140" name="그룹 25"/>
          <p:cNvGrpSpPr/>
          <p:nvPr/>
        </p:nvGrpSpPr>
        <p:grpSpPr>
          <a:xfrm>
            <a:off x="5114791" y="2951314"/>
            <a:ext cx="1980004" cy="1980005"/>
            <a:chOff x="-1" y="-1"/>
            <a:chExt cx="1980003" cy="1980003"/>
          </a:xfrm>
        </p:grpSpPr>
        <p:sp>
          <p:nvSpPr>
            <p:cNvPr id="138" name="타원 30"/>
            <p:cNvSpPr/>
            <p:nvPr/>
          </p:nvSpPr>
          <p:spPr>
            <a:xfrm>
              <a:off x="-2" y="-2"/>
              <a:ext cx="1980005" cy="1980005"/>
            </a:xfrm>
            <a:prstGeom prst="ellipse">
              <a:avLst/>
            </a:prstGeom>
            <a:solidFill>
              <a:srgbClr val="5BA9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pPr>
            </a:p>
          </p:txBody>
        </p:sp>
        <p:sp>
          <p:nvSpPr>
            <p:cNvPr id="139" name="TextBox 32"/>
            <p:cNvSpPr txBox="1"/>
            <p:nvPr/>
          </p:nvSpPr>
          <p:spPr>
            <a:xfrm>
              <a:off x="591219" y="784282"/>
              <a:ext cx="797559" cy="375919"/>
            </a:xfrm>
            <a:prstGeom prst="rect">
              <a:avLst/>
            </a:prstGeom>
            <a:solidFill>
              <a:srgbClr val="5BA9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2700000">
                      <a:srgbClr val="000000">
                        <a:alpha val="43137"/>
                      </a:srgbClr>
                    </a:outerShdw>
                  </a:effectLst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편리한</a:t>
              </a:r>
            </a:p>
          </p:txBody>
        </p:sp>
      </p:grpSp>
      <p:grpSp>
        <p:nvGrpSpPr>
          <p:cNvPr id="143" name="그룹 35"/>
          <p:cNvGrpSpPr/>
          <p:nvPr/>
        </p:nvGrpSpPr>
        <p:grpSpPr>
          <a:xfrm>
            <a:off x="8450218" y="2951314"/>
            <a:ext cx="1980005" cy="1980005"/>
            <a:chOff x="-1" y="-1"/>
            <a:chExt cx="1980003" cy="1980003"/>
          </a:xfrm>
        </p:grpSpPr>
        <p:sp>
          <p:nvSpPr>
            <p:cNvPr id="141" name="타원 39"/>
            <p:cNvSpPr/>
            <p:nvPr/>
          </p:nvSpPr>
          <p:spPr>
            <a:xfrm>
              <a:off x="-2" y="-2"/>
              <a:ext cx="1980005" cy="1980005"/>
            </a:xfrm>
            <a:prstGeom prst="ellipse">
              <a:avLst/>
            </a:prstGeom>
            <a:solidFill>
              <a:srgbClr val="41527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>
                        <a:alpha val="43137"/>
                      </a:srgbClr>
                    </a:outerShdw>
                  </a:effectLst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pPr>
            </a:p>
          </p:txBody>
        </p:sp>
        <p:sp>
          <p:nvSpPr>
            <p:cNvPr id="142" name="TextBox 40"/>
            <p:cNvSpPr txBox="1"/>
            <p:nvPr/>
          </p:nvSpPr>
          <p:spPr>
            <a:xfrm>
              <a:off x="185444" y="784282"/>
              <a:ext cx="1554479" cy="375919"/>
            </a:xfrm>
            <a:prstGeom prst="rect">
              <a:avLst/>
            </a:prstGeom>
            <a:solidFill>
              <a:srgbClr val="41527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2700000">
                      <a:srgbClr val="000000">
                        <a:alpha val="43137"/>
                      </a:srgbClr>
                    </a:outerShdw>
                  </a:effectLst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사용자 중심의</a:t>
              </a:r>
            </a:p>
          </p:txBody>
        </p:sp>
      </p:grpSp>
      <p:sp>
        <p:nvSpPr>
          <p:cNvPr id="144" name="슬라이드 번호 개체 틀 9"/>
          <p:cNvSpPr txBox="1"/>
          <p:nvPr>
            <p:ph type="sldNum" sz="quarter" idx="4294967295"/>
          </p:nvPr>
        </p:nvSpPr>
        <p:spPr>
          <a:xfrm>
            <a:off x="11746328" y="6515976"/>
            <a:ext cx="18160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5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주제 선정 및 배경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그룹 3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872" name="사각형: 둥근 모서리 4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3" name="TextBox 5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874" name="TextBox 6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876" name="TextBox 7"/>
          <p:cNvSpPr txBox="1"/>
          <p:nvPr/>
        </p:nvSpPr>
        <p:spPr>
          <a:xfrm>
            <a:off x="876169" y="534038"/>
            <a:ext cx="1948311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데이터베이스</a:t>
            </a:r>
          </a:p>
        </p:txBody>
      </p:sp>
      <p:sp>
        <p:nvSpPr>
          <p:cNvPr id="877" name="슬라이드 번호 개체 틀 9"/>
          <p:cNvSpPr txBox="1"/>
          <p:nvPr>
            <p:ph type="sldNum" sz="quarter" idx="4294967295"/>
          </p:nvPr>
        </p:nvSpPr>
        <p:spPr>
          <a:xfrm>
            <a:off x="11707594" y="6515976"/>
            <a:ext cx="25907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878" name="표 1"/>
          <p:cNvGraphicFramePr/>
          <p:nvPr/>
        </p:nvGraphicFramePr>
        <p:xfrm>
          <a:off x="911440" y="99998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ATTENDANCEPLAN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AP_ID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근태계획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근태계획 사용자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AP_DATE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근태계획 날짜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AP_START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근태계획 출근 시각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AP_END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근태계획 퇴근 시각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AP_ISWEEKEND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 계획 평일, 주말 구분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AP_TYPE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근태계획 구분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AP_STATUS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근태계획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VACATION_APPROVE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BOOLEAN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휴가승인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79" name="표 1"/>
          <p:cNvGraphicFramePr/>
          <p:nvPr/>
        </p:nvGraphicFramePr>
        <p:xfrm>
          <a:off x="911440" y="3165844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VACATION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VA_ID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휴가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USER_ID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휴가 신청자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VA_STARTDATE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휴가 시작 날짜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VA_ENDDATE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휴가 종료 날짜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VA_STATUS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ENUM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휴가 상태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VA_DES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휴가 사유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VA_TYPE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휴가 구분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graphicFrame>
        <p:nvGraphicFramePr>
          <p:cNvPr id="880" name="표 1"/>
          <p:cNvGraphicFramePr/>
          <p:nvPr/>
        </p:nvGraphicFramePr>
        <p:xfrm>
          <a:off x="911440" y="4917806"/>
          <a:ext cx="10369120" cy="541270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10325"/>
                <a:gridCol w="1737546"/>
                <a:gridCol w="2068193"/>
                <a:gridCol w="3336285"/>
                <a:gridCol w="1316769"/>
              </a:tblGrid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/>
                        <a:t>COMMENT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>
                        <a:alpha val="459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데이터 타입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제약조건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키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COMMENT_ID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b="1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댓글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기본키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BOARD_ID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INT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게시글 아이디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COMMENT_WRITER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댓글 작성자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외래키</a:t>
                      </a: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COMMENT_CONTENT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VARCHAR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댓글 내용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COMMENT_CREATED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DATETIME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NOT NULL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000"/>
                        <a:t>댓글 작성시간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  <a:tr h="206948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0" marR="0" marT="0" marB="0" anchor="ctr" anchorCtr="0" horzOverflow="overflow">
                    <a:solidFill>
                      <a:srgbClr val="478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9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3" name="TextBox 9"/>
          <p:cNvSpPr txBox="1"/>
          <p:nvPr/>
        </p:nvSpPr>
        <p:spPr>
          <a:xfrm>
            <a:off x="6169445" y="3420217"/>
            <a:ext cx="4138603" cy="1203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pc="-150" sz="8000">
                <a:ln w="952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시연</a:t>
            </a:r>
          </a:p>
        </p:txBody>
      </p:sp>
      <p:sp>
        <p:nvSpPr>
          <p:cNvPr id="884" name="TextBox 3"/>
          <p:cNvSpPr txBox="1"/>
          <p:nvPr/>
        </p:nvSpPr>
        <p:spPr>
          <a:xfrm>
            <a:off x="76198" y="-209020"/>
            <a:ext cx="1748939" cy="240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pc="-300" sz="16500">
                <a:solidFill>
                  <a:srgbClr val="FFFFFF">
                    <a:alpha val="20000"/>
                  </a:srgbClr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85" name="TextBox 4"/>
          <p:cNvSpPr txBox="1"/>
          <p:nvPr/>
        </p:nvSpPr>
        <p:spPr>
          <a:xfrm>
            <a:off x="74419" y="1423376"/>
            <a:ext cx="1748939" cy="240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pc="-300" sz="16500">
                <a:solidFill>
                  <a:srgbClr val="FFFFFF">
                    <a:alpha val="20000"/>
                  </a:srgbClr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U</a:t>
            </a:r>
          </a:p>
        </p:txBody>
      </p:sp>
      <p:pic>
        <p:nvPicPr>
          <p:cNvPr id="886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30197" t="22232" r="30196" b="38248"/>
          <a:stretch>
            <a:fillRect/>
          </a:stretch>
        </p:blipFill>
        <p:spPr>
          <a:xfrm>
            <a:off x="12939" y="3374211"/>
            <a:ext cx="1572794" cy="174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rcRect l="33858" t="22231" r="33858" b="37987"/>
          <a:stretch>
            <a:fillRect/>
          </a:stretch>
        </p:blipFill>
        <p:spPr>
          <a:xfrm>
            <a:off x="120849" y="5023321"/>
            <a:ext cx="1360710" cy="1753506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직사각형 10"/>
          <p:cNvSpPr/>
          <p:nvPr/>
        </p:nvSpPr>
        <p:spPr>
          <a:xfrm>
            <a:off x="6600825" y="4665278"/>
            <a:ext cx="5591175" cy="131874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9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1" name="TextBox 9"/>
          <p:cNvSpPr txBox="1"/>
          <p:nvPr/>
        </p:nvSpPr>
        <p:spPr>
          <a:xfrm>
            <a:off x="6169445" y="3420217"/>
            <a:ext cx="4138603" cy="1203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pc="-150" sz="8000">
                <a:ln w="952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소감</a:t>
            </a:r>
          </a:p>
        </p:txBody>
      </p:sp>
      <p:sp>
        <p:nvSpPr>
          <p:cNvPr id="892" name="TextBox 3"/>
          <p:cNvSpPr txBox="1"/>
          <p:nvPr/>
        </p:nvSpPr>
        <p:spPr>
          <a:xfrm>
            <a:off x="76198" y="-209020"/>
            <a:ext cx="1748939" cy="240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pc="-300" sz="16500">
                <a:solidFill>
                  <a:srgbClr val="FFFFFF">
                    <a:alpha val="20000"/>
                  </a:srgbClr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93" name="TextBox 4"/>
          <p:cNvSpPr txBox="1"/>
          <p:nvPr/>
        </p:nvSpPr>
        <p:spPr>
          <a:xfrm>
            <a:off x="74419" y="1423376"/>
            <a:ext cx="1748939" cy="240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pc="-300" sz="16500">
                <a:solidFill>
                  <a:srgbClr val="FFFFFF">
                    <a:alpha val="20000"/>
                  </a:srgbClr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U</a:t>
            </a:r>
          </a:p>
        </p:txBody>
      </p:sp>
      <p:pic>
        <p:nvPicPr>
          <p:cNvPr id="894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30197" t="22232" r="30196" b="38248"/>
          <a:stretch>
            <a:fillRect/>
          </a:stretch>
        </p:blipFill>
        <p:spPr>
          <a:xfrm>
            <a:off x="12939" y="3374211"/>
            <a:ext cx="1572794" cy="174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5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rcRect l="33858" t="22231" r="33858" b="37987"/>
          <a:stretch>
            <a:fillRect/>
          </a:stretch>
        </p:blipFill>
        <p:spPr>
          <a:xfrm>
            <a:off x="120849" y="5023321"/>
            <a:ext cx="1360710" cy="1753506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직사각형 10"/>
          <p:cNvSpPr/>
          <p:nvPr/>
        </p:nvSpPr>
        <p:spPr>
          <a:xfrm>
            <a:off x="6600825" y="4665278"/>
            <a:ext cx="5591175" cy="131874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8400"/>
            <a:ext cx="12192000" cy="68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TextBox 7"/>
          <p:cNvSpPr txBox="1"/>
          <p:nvPr/>
        </p:nvSpPr>
        <p:spPr>
          <a:xfrm>
            <a:off x="10839797" y="88344"/>
            <a:ext cx="696539" cy="2150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CCNC</a:t>
            </a:r>
          </a:p>
        </p:txBody>
      </p:sp>
      <p:sp>
        <p:nvSpPr>
          <p:cNvPr id="900" name="직사각형 8"/>
          <p:cNvSpPr/>
          <p:nvPr/>
        </p:nvSpPr>
        <p:spPr>
          <a:xfrm>
            <a:off x="1341120" y="546115"/>
            <a:ext cx="10850882" cy="421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1" name="직사각형 477"/>
          <p:cNvSpPr/>
          <p:nvPr/>
        </p:nvSpPr>
        <p:spPr>
          <a:xfrm>
            <a:off x="1342967" y="547517"/>
            <a:ext cx="10850882" cy="421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grpSp>
        <p:nvGrpSpPr>
          <p:cNvPr id="908" name="그룹 478"/>
          <p:cNvGrpSpPr/>
          <p:nvPr/>
        </p:nvGrpSpPr>
        <p:grpSpPr>
          <a:xfrm>
            <a:off x="3282993" y="604362"/>
            <a:ext cx="6948003" cy="1080002"/>
            <a:chOff x="0" y="0"/>
            <a:chExt cx="6948002" cy="1080000"/>
          </a:xfrm>
        </p:grpSpPr>
        <p:grpSp>
          <p:nvGrpSpPr>
            <p:cNvPr id="904" name="그룹 255"/>
            <p:cNvGrpSpPr/>
            <p:nvPr/>
          </p:nvGrpSpPr>
          <p:grpSpPr>
            <a:xfrm>
              <a:off x="0" y="-1"/>
              <a:ext cx="6948003" cy="1080002"/>
              <a:chOff x="0" y="0"/>
              <a:chExt cx="6948002" cy="1080000"/>
            </a:xfrm>
          </p:grpSpPr>
          <p:sp>
            <p:nvSpPr>
              <p:cNvPr id="902" name="사각형: 둥근 위쪽 모서리 259"/>
              <p:cNvSpPr/>
              <p:nvPr/>
            </p:nvSpPr>
            <p:spPr>
              <a:xfrm rot="5400000">
                <a:off x="2970002" y="-2898001"/>
                <a:ext cx="1080001" cy="687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53"/>
                      <a:pt x="21600" y="56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565"/>
                    </a:lnTo>
                    <a:cubicBezTo>
                      <a:pt x="0" y="253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88900" dist="38100" dir="2700000">
                  <a:srgbClr val="000000">
                    <a:alpha val="2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03" name="사각형: 둥근 위쪽 모서리 260"/>
              <p:cNvSpPr/>
              <p:nvPr/>
            </p:nvSpPr>
            <p:spPr>
              <a:xfrm flipH="1" rot="16200000">
                <a:off x="-504000" y="504000"/>
                <a:ext cx="1080001" cy="72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20" y="0"/>
                    </a:moveTo>
                    <a:lnTo>
                      <a:pt x="20880" y="0"/>
                    </a:lnTo>
                    <a:cubicBezTo>
                      <a:pt x="21278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322" y="0"/>
                      <a:pt x="720" y="0"/>
                    </a:cubicBezTo>
                    <a:close/>
                  </a:path>
                </a:pathLst>
              </a:custGeom>
              <a:solidFill>
                <a:srgbClr val="4B6F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905" name="TextBox 256"/>
            <p:cNvSpPr txBox="1"/>
            <p:nvPr/>
          </p:nvSpPr>
          <p:spPr>
            <a:xfrm>
              <a:off x="336542" y="393691"/>
              <a:ext cx="775855" cy="289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선지환</a:t>
              </a:r>
            </a:p>
          </p:txBody>
        </p:sp>
        <p:sp>
          <p:nvSpPr>
            <p:cNvPr id="906" name="TextBox 257"/>
            <p:cNvSpPr txBox="1"/>
            <p:nvPr/>
          </p:nvSpPr>
          <p:spPr>
            <a:xfrm>
              <a:off x="1642565" y="193608"/>
              <a:ext cx="5133576" cy="692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ts val="1600"/>
                </a:lnSpc>
                <a:defRPr sz="10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팀원끼리 서로 같은 목표를 두고 협업하는 일이 즐거웠고</a:t>
              </a:r>
              <a:r>
                <a:t>, </a:t>
              </a:r>
              <a:r>
                <a:t>프로젝트에 다같이 몰입하고 집중할 수 있는 환경이 좋았습니다</a:t>
              </a:r>
              <a:r>
                <a:t>. </a:t>
              </a:r>
              <a:r>
                <a:t>팀원 모두 프로젝트를 위해 많은 노력을 해주고 또 그에 맞는 결과를 내주어서 팀 프로젝트를 하며 많이 배웠던 것 같습니다</a:t>
              </a:r>
              <a:r>
                <a:t>.</a:t>
              </a:r>
            </a:p>
          </p:txBody>
        </p:sp>
        <p:sp>
          <p:nvSpPr>
            <p:cNvPr id="907" name="직선 연결선 258"/>
            <p:cNvSpPr/>
            <p:nvPr/>
          </p:nvSpPr>
          <p:spPr>
            <a:xfrm flipH="1">
              <a:off x="1457832" y="153272"/>
              <a:ext cx="1" cy="810399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4" name="그룹 261"/>
          <p:cNvGrpSpPr/>
          <p:nvPr/>
        </p:nvGrpSpPr>
        <p:grpSpPr>
          <a:xfrm>
            <a:off x="3282994" y="5562393"/>
            <a:ext cx="6948001" cy="1080002"/>
            <a:chOff x="0" y="0"/>
            <a:chExt cx="6948000" cy="1080001"/>
          </a:xfrm>
        </p:grpSpPr>
        <p:grpSp>
          <p:nvGrpSpPr>
            <p:cNvPr id="911" name="그룹 262"/>
            <p:cNvGrpSpPr/>
            <p:nvPr/>
          </p:nvGrpSpPr>
          <p:grpSpPr>
            <a:xfrm>
              <a:off x="0" y="-1"/>
              <a:ext cx="6948001" cy="1080003"/>
              <a:chOff x="0" y="0"/>
              <a:chExt cx="6948000" cy="1080001"/>
            </a:xfrm>
          </p:grpSpPr>
          <p:sp>
            <p:nvSpPr>
              <p:cNvPr id="909" name="사각형: 둥근 위쪽 모서리 272"/>
              <p:cNvSpPr/>
              <p:nvPr/>
            </p:nvSpPr>
            <p:spPr>
              <a:xfrm rot="5400000">
                <a:off x="2970001" y="-2898000"/>
                <a:ext cx="1080001" cy="6876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53"/>
                      <a:pt x="21600" y="56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565"/>
                    </a:lnTo>
                    <a:cubicBezTo>
                      <a:pt x="0" y="253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88900" dist="38100" dir="2700000">
                  <a:srgbClr val="000000">
                    <a:alpha val="2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10" name="사각형: 둥근 위쪽 모서리 273"/>
              <p:cNvSpPr/>
              <p:nvPr/>
            </p:nvSpPr>
            <p:spPr>
              <a:xfrm flipH="1" rot="16200000">
                <a:off x="-504001" y="504001"/>
                <a:ext cx="1080002" cy="72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20" y="0"/>
                    </a:moveTo>
                    <a:lnTo>
                      <a:pt x="20880" y="0"/>
                    </a:lnTo>
                    <a:cubicBezTo>
                      <a:pt x="21278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322" y="0"/>
                      <a:pt x="720" y="0"/>
                    </a:cubicBezTo>
                    <a:close/>
                  </a:path>
                </a:pathLst>
              </a:custGeom>
              <a:solidFill>
                <a:srgbClr val="EEC3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912" name="TextBox 263"/>
            <p:cNvSpPr txBox="1"/>
            <p:nvPr/>
          </p:nvSpPr>
          <p:spPr>
            <a:xfrm>
              <a:off x="336541" y="393691"/>
              <a:ext cx="775854" cy="289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최민건</a:t>
              </a:r>
            </a:p>
          </p:txBody>
        </p:sp>
        <p:sp>
          <p:nvSpPr>
            <p:cNvPr id="913" name="직선 연결선 268"/>
            <p:cNvSpPr/>
            <p:nvPr/>
          </p:nvSpPr>
          <p:spPr>
            <a:xfrm flipH="1">
              <a:off x="1457831" y="153272"/>
              <a:ext cx="1" cy="810399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21" name="그룹 274"/>
          <p:cNvGrpSpPr/>
          <p:nvPr/>
        </p:nvGrpSpPr>
        <p:grpSpPr>
          <a:xfrm>
            <a:off x="3282994" y="4317096"/>
            <a:ext cx="6948001" cy="1085792"/>
            <a:chOff x="0" y="0"/>
            <a:chExt cx="6948000" cy="1085790"/>
          </a:xfrm>
        </p:grpSpPr>
        <p:grpSp>
          <p:nvGrpSpPr>
            <p:cNvPr id="917" name="그룹 275"/>
            <p:cNvGrpSpPr/>
            <p:nvPr/>
          </p:nvGrpSpPr>
          <p:grpSpPr>
            <a:xfrm>
              <a:off x="0" y="0"/>
              <a:ext cx="6948001" cy="1085791"/>
              <a:chOff x="0" y="0"/>
              <a:chExt cx="6948000" cy="1085790"/>
            </a:xfrm>
          </p:grpSpPr>
          <p:sp>
            <p:nvSpPr>
              <p:cNvPr id="915" name="사각형: 둥근 위쪽 모서리 318"/>
              <p:cNvSpPr/>
              <p:nvPr/>
            </p:nvSpPr>
            <p:spPr>
              <a:xfrm rot="5400000">
                <a:off x="2970001" y="-2892210"/>
                <a:ext cx="1080001" cy="6876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53"/>
                      <a:pt x="21600" y="56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565"/>
                    </a:lnTo>
                    <a:cubicBezTo>
                      <a:pt x="0" y="253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88900" dist="38100" dir="2700000">
                  <a:srgbClr val="000000">
                    <a:alpha val="2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16" name="사각형: 둥근 위쪽 모서리 319"/>
              <p:cNvSpPr/>
              <p:nvPr/>
            </p:nvSpPr>
            <p:spPr>
              <a:xfrm flipH="1" rot="16200000">
                <a:off x="-504001" y="504001"/>
                <a:ext cx="1080002" cy="72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20" y="0"/>
                    </a:moveTo>
                    <a:lnTo>
                      <a:pt x="20880" y="0"/>
                    </a:lnTo>
                    <a:cubicBezTo>
                      <a:pt x="21278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322" y="0"/>
                      <a:pt x="720" y="0"/>
                    </a:cubicBezTo>
                    <a:close/>
                  </a:path>
                </a:pathLst>
              </a:custGeom>
              <a:solidFill>
                <a:srgbClr val="C144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918" name="TextBox 282"/>
            <p:cNvSpPr txBox="1"/>
            <p:nvPr/>
          </p:nvSpPr>
          <p:spPr>
            <a:xfrm>
              <a:off x="336541" y="399482"/>
              <a:ext cx="775854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정예원</a:t>
              </a:r>
            </a:p>
          </p:txBody>
        </p:sp>
        <p:sp>
          <p:nvSpPr>
            <p:cNvPr id="919" name="TextBox 316"/>
            <p:cNvSpPr txBox="1"/>
            <p:nvPr/>
          </p:nvSpPr>
          <p:spPr>
            <a:xfrm>
              <a:off x="1642565" y="97798"/>
              <a:ext cx="5133574" cy="895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ts val="1600"/>
                </a:lnSpc>
                <a:defRPr sz="10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이번 프로젝트에 참여하면서 가장 크게 느낀 두가지는 재미와 성취감입니다</a:t>
              </a:r>
              <a:r>
                <a:t>.</a:t>
              </a:r>
            </a:p>
            <a:p>
              <a:pPr>
                <a:lnSpc>
                  <a:spcPts val="1600"/>
                </a:lnSpc>
                <a:defRPr sz="10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코드 작성을 통해 웹에서 작동하는 다양한 기능을 만드는 것이 재미있었습니다</a:t>
              </a:r>
              <a:r>
                <a:t>. </a:t>
              </a:r>
              <a:r>
                <a:t>또한 팀이 서로 도와 문제를 해결하고 목표를 달성하여 큰 성취감을 느꼈습니다</a:t>
              </a:r>
              <a:r>
                <a:t>. </a:t>
              </a:r>
              <a:r>
                <a:t>이번 경험을 통해 앞으로 더 나은 결과물을 만들어내고 싶다는 열정이 생겼습니다</a:t>
              </a:r>
              <a:r>
                <a:t>.</a:t>
              </a:r>
            </a:p>
          </p:txBody>
        </p:sp>
        <p:sp>
          <p:nvSpPr>
            <p:cNvPr id="920" name="직선 연결선 317"/>
            <p:cNvSpPr/>
            <p:nvPr/>
          </p:nvSpPr>
          <p:spPr>
            <a:xfrm flipH="1">
              <a:off x="1457831" y="159062"/>
              <a:ext cx="1" cy="810399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28" name="그룹 320"/>
          <p:cNvGrpSpPr/>
          <p:nvPr/>
        </p:nvGrpSpPr>
        <p:grpSpPr>
          <a:xfrm>
            <a:off x="3282994" y="3078226"/>
            <a:ext cx="6948001" cy="1085154"/>
            <a:chOff x="0" y="0"/>
            <a:chExt cx="6948000" cy="1085153"/>
          </a:xfrm>
        </p:grpSpPr>
        <p:grpSp>
          <p:nvGrpSpPr>
            <p:cNvPr id="924" name="그룹 321"/>
            <p:cNvGrpSpPr/>
            <p:nvPr/>
          </p:nvGrpSpPr>
          <p:grpSpPr>
            <a:xfrm>
              <a:off x="0" y="0"/>
              <a:ext cx="6948001" cy="1085154"/>
              <a:chOff x="0" y="0"/>
              <a:chExt cx="6948000" cy="1085153"/>
            </a:xfrm>
          </p:grpSpPr>
          <p:sp>
            <p:nvSpPr>
              <p:cNvPr id="922" name="사각형: 둥근 위쪽 모서리 373"/>
              <p:cNvSpPr/>
              <p:nvPr/>
            </p:nvSpPr>
            <p:spPr>
              <a:xfrm rot="5400000">
                <a:off x="2970001" y="-2892847"/>
                <a:ext cx="1080001" cy="6876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53"/>
                      <a:pt x="21600" y="56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565"/>
                    </a:lnTo>
                    <a:cubicBezTo>
                      <a:pt x="0" y="253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88900" dist="38100" dir="2700000">
                  <a:srgbClr val="000000">
                    <a:alpha val="2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23" name="사각형: 둥근 위쪽 모서리 374"/>
              <p:cNvSpPr/>
              <p:nvPr/>
            </p:nvSpPr>
            <p:spPr>
              <a:xfrm flipH="1" rot="16200000">
                <a:off x="-504001" y="504001"/>
                <a:ext cx="1080002" cy="72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20" y="0"/>
                    </a:moveTo>
                    <a:lnTo>
                      <a:pt x="20880" y="0"/>
                    </a:lnTo>
                    <a:cubicBezTo>
                      <a:pt x="21278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322" y="0"/>
                      <a:pt x="720" y="0"/>
                    </a:cubicBezTo>
                    <a:close/>
                  </a:path>
                </a:pathLst>
              </a:custGeom>
              <a:solidFill>
                <a:srgbClr val="4A85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925" name="TextBox 322"/>
            <p:cNvSpPr txBox="1"/>
            <p:nvPr/>
          </p:nvSpPr>
          <p:spPr>
            <a:xfrm>
              <a:off x="336541" y="398845"/>
              <a:ext cx="775854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이준영</a:t>
              </a:r>
            </a:p>
          </p:txBody>
        </p:sp>
        <p:sp>
          <p:nvSpPr>
            <p:cNvPr id="926" name="TextBox 323"/>
            <p:cNvSpPr txBox="1"/>
            <p:nvPr/>
          </p:nvSpPr>
          <p:spPr>
            <a:xfrm>
              <a:off x="1642565" y="97161"/>
              <a:ext cx="5227402" cy="895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ts val="1600"/>
                </a:lnSpc>
                <a:defRPr sz="10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팀이 하나의 목표를 가지고 프로젝트를 수행함에 있어 의사소통이 가장 중요하다고 생각했습니다</a:t>
              </a:r>
              <a:r>
                <a:t>. </a:t>
              </a:r>
              <a:r>
                <a:t>각자 생각이 모두 다른 상황에서 의사소통의 부재는 본인이 원하던 것과 차이가 있는 결과물이 나오게 되는 원인이 되었습니다</a:t>
              </a:r>
              <a:r>
                <a:t>. </a:t>
              </a:r>
              <a:r>
                <a:t>이번 프로젝트를 경험삼아 다음 프로젝트에는 원활한 의사소통과 공감을 통해  좀 더 완벽한 프로젝트가 될 수 있도록 노력하겠습니다</a:t>
              </a:r>
              <a:r>
                <a:t>.</a:t>
              </a:r>
            </a:p>
          </p:txBody>
        </p:sp>
        <p:sp>
          <p:nvSpPr>
            <p:cNvPr id="927" name="직선 연결선 324"/>
            <p:cNvSpPr/>
            <p:nvPr/>
          </p:nvSpPr>
          <p:spPr>
            <a:xfrm flipH="1">
              <a:off x="1457831" y="158425"/>
              <a:ext cx="1" cy="810399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5" name="그룹 375"/>
          <p:cNvGrpSpPr/>
          <p:nvPr/>
        </p:nvGrpSpPr>
        <p:grpSpPr>
          <a:xfrm>
            <a:off x="3282993" y="1843870"/>
            <a:ext cx="6948003" cy="1080002"/>
            <a:chOff x="0" y="0"/>
            <a:chExt cx="6948002" cy="1080000"/>
          </a:xfrm>
        </p:grpSpPr>
        <p:grpSp>
          <p:nvGrpSpPr>
            <p:cNvPr id="931" name="그룹 409"/>
            <p:cNvGrpSpPr/>
            <p:nvPr/>
          </p:nvGrpSpPr>
          <p:grpSpPr>
            <a:xfrm>
              <a:off x="0" y="-1"/>
              <a:ext cx="6948003" cy="1080002"/>
              <a:chOff x="0" y="0"/>
              <a:chExt cx="6948002" cy="1080000"/>
            </a:xfrm>
          </p:grpSpPr>
          <p:sp>
            <p:nvSpPr>
              <p:cNvPr id="929" name="사각형: 둥근 위쪽 모서리 427"/>
              <p:cNvSpPr/>
              <p:nvPr/>
            </p:nvSpPr>
            <p:spPr>
              <a:xfrm rot="5400000">
                <a:off x="2970002" y="-2898001"/>
                <a:ext cx="1080001" cy="687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253"/>
                      <a:pt x="21600" y="565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565"/>
                    </a:lnTo>
                    <a:cubicBezTo>
                      <a:pt x="0" y="253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88900" dist="38100" dir="2700000">
                  <a:srgbClr val="000000">
                    <a:alpha val="2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30" name="사각형: 둥근 위쪽 모서리 428"/>
              <p:cNvSpPr/>
              <p:nvPr/>
            </p:nvSpPr>
            <p:spPr>
              <a:xfrm flipH="1" rot="16200000">
                <a:off x="-504000" y="504000"/>
                <a:ext cx="1080001" cy="72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20" y="0"/>
                    </a:moveTo>
                    <a:lnTo>
                      <a:pt x="20880" y="0"/>
                    </a:lnTo>
                    <a:cubicBezTo>
                      <a:pt x="21278" y="0"/>
                      <a:pt x="21600" y="4835"/>
                      <a:pt x="21600" y="1080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800"/>
                    </a:lnTo>
                    <a:cubicBezTo>
                      <a:pt x="0" y="4835"/>
                      <a:pt x="322" y="0"/>
                      <a:pt x="720" y="0"/>
                    </a:cubicBezTo>
                    <a:close/>
                  </a:path>
                </a:pathLst>
              </a:custGeom>
              <a:solidFill>
                <a:srgbClr val="6F75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932" name="TextBox 410"/>
            <p:cNvSpPr txBox="1"/>
            <p:nvPr/>
          </p:nvSpPr>
          <p:spPr>
            <a:xfrm>
              <a:off x="336542" y="393691"/>
              <a:ext cx="775855" cy="289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이승제</a:t>
              </a:r>
            </a:p>
          </p:txBody>
        </p:sp>
        <p:sp>
          <p:nvSpPr>
            <p:cNvPr id="933" name="TextBox 411"/>
            <p:cNvSpPr txBox="1"/>
            <p:nvPr/>
          </p:nvSpPr>
          <p:spPr>
            <a:xfrm>
              <a:off x="1642565" y="212079"/>
              <a:ext cx="5133576" cy="692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ts val="1600"/>
                </a:lnSpc>
                <a:defRPr sz="10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프로젝트를 참여하면서  기획대로 기능들을 구현할 수 있을지 걱정이 많았지만</a:t>
              </a:r>
              <a:r>
                <a:t>,</a:t>
              </a:r>
            </a:p>
            <a:p>
              <a:pPr>
                <a:lnSpc>
                  <a:spcPts val="1600"/>
                </a:lnSpc>
                <a:defRPr sz="1000"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팀원들의 도움을 받으며 끝내 만들었을 때 성취감을 느꼈고</a:t>
              </a:r>
              <a:r>
                <a:t>, </a:t>
              </a:r>
              <a:r>
                <a:t>이번 프로젝트는 목표를 설정하고 노력을 통해 그 목표를 달성한 소중한 경험이었습니다</a:t>
              </a:r>
              <a:r>
                <a:t>.</a:t>
              </a:r>
            </a:p>
          </p:txBody>
        </p:sp>
        <p:sp>
          <p:nvSpPr>
            <p:cNvPr id="934" name="직선 연결선 413"/>
            <p:cNvSpPr/>
            <p:nvPr/>
          </p:nvSpPr>
          <p:spPr>
            <a:xfrm flipH="1">
              <a:off x="1457832" y="153272"/>
              <a:ext cx="1" cy="810399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936" name="TextBox 511"/>
          <p:cNvSpPr txBox="1"/>
          <p:nvPr/>
        </p:nvSpPr>
        <p:spPr>
          <a:xfrm>
            <a:off x="1580024" y="97026"/>
            <a:ext cx="422519" cy="2026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343643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팀</a:t>
            </a:r>
          </a:p>
        </p:txBody>
      </p:sp>
      <p:sp>
        <p:nvSpPr>
          <p:cNvPr id="937" name="TextBox 512"/>
          <p:cNvSpPr txBox="1"/>
          <p:nvPr/>
        </p:nvSpPr>
        <p:spPr>
          <a:xfrm>
            <a:off x="2002544" y="95624"/>
            <a:ext cx="421201" cy="2026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343643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CCNC</a:t>
            </a:r>
          </a:p>
        </p:txBody>
      </p:sp>
      <p:sp>
        <p:nvSpPr>
          <p:cNvPr id="938" name="TextBox 514"/>
          <p:cNvSpPr txBox="1"/>
          <p:nvPr/>
        </p:nvSpPr>
        <p:spPr>
          <a:xfrm>
            <a:off x="2514600" y="95624"/>
            <a:ext cx="649503" cy="2026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800">
                <a:solidFill>
                  <a:srgbClr val="343643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프로젝트</a:t>
            </a:r>
          </a:p>
        </p:txBody>
      </p:sp>
      <p:sp>
        <p:nvSpPr>
          <p:cNvPr id="939" name="TextBox 515"/>
          <p:cNvSpPr txBox="1"/>
          <p:nvPr/>
        </p:nvSpPr>
        <p:spPr>
          <a:xfrm>
            <a:off x="3135629" y="92528"/>
            <a:ext cx="653209" cy="2026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800">
                <a:solidFill>
                  <a:srgbClr val="343643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CUBE</a:t>
            </a:r>
          </a:p>
        </p:txBody>
      </p:sp>
      <p:sp>
        <p:nvSpPr>
          <p:cNvPr id="940" name="TextBox 516"/>
          <p:cNvSpPr txBox="1"/>
          <p:nvPr/>
        </p:nvSpPr>
        <p:spPr>
          <a:xfrm>
            <a:off x="3720393" y="92482"/>
            <a:ext cx="653209" cy="2026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800">
                <a:solidFill>
                  <a:srgbClr val="343643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소감</a:t>
            </a:r>
          </a:p>
        </p:txBody>
      </p:sp>
      <p:sp>
        <p:nvSpPr>
          <p:cNvPr id="941" name="TextBox 517"/>
          <p:cNvSpPr/>
          <p:nvPr/>
        </p:nvSpPr>
        <p:spPr>
          <a:xfrm>
            <a:off x="4373600" y="95971"/>
            <a:ext cx="363495" cy="2154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>
              <a:defRPr sz="800">
                <a:solidFill>
                  <a:srgbClr val="343643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</a:p>
        </p:txBody>
      </p:sp>
      <p:sp>
        <p:nvSpPr>
          <p:cNvPr id="942" name="TextBox 518"/>
          <p:cNvSpPr txBox="1"/>
          <p:nvPr/>
        </p:nvSpPr>
        <p:spPr>
          <a:xfrm>
            <a:off x="201327" y="489021"/>
            <a:ext cx="354934" cy="190373"/>
          </a:xfrm>
          <a:prstGeom prst="rect">
            <a:avLst/>
          </a:prstGeom>
          <a:solidFill>
            <a:srgbClr val="6173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00">
                <a:solidFill>
                  <a:srgbClr val="FFFFFF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소감</a:t>
            </a:r>
          </a:p>
        </p:txBody>
      </p:sp>
      <p:sp>
        <p:nvSpPr>
          <p:cNvPr id="943" name="TextBox 520"/>
          <p:cNvSpPr/>
          <p:nvPr/>
        </p:nvSpPr>
        <p:spPr>
          <a:xfrm>
            <a:off x="512650" y="949402"/>
            <a:ext cx="306706" cy="252001"/>
          </a:xfrm>
          <a:prstGeom prst="rect">
            <a:avLst/>
          </a:prstGeom>
          <a:solidFill>
            <a:srgbClr val="5E70D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600">
                <a:solidFill>
                  <a:srgbClr val="9FAAE6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</a:p>
        </p:txBody>
      </p:sp>
      <p:sp>
        <p:nvSpPr>
          <p:cNvPr id="944" name="TextBox 519"/>
          <p:cNvSpPr txBox="1"/>
          <p:nvPr/>
        </p:nvSpPr>
        <p:spPr>
          <a:xfrm>
            <a:off x="49528" y="798002"/>
            <a:ext cx="683897" cy="178053"/>
          </a:xfrm>
          <a:prstGeom prst="rect">
            <a:avLst/>
          </a:prstGeom>
          <a:solidFill>
            <a:srgbClr val="6173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600">
                <a:solidFill>
                  <a:srgbClr val="9FAAE6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★ 팀 </a:t>
            </a:r>
            <a:r>
              <a:t>CCNC </a:t>
            </a:r>
            <a:r>
              <a:t>최고</a:t>
            </a:r>
          </a:p>
        </p:txBody>
      </p:sp>
      <p:sp>
        <p:nvSpPr>
          <p:cNvPr id="945" name="TextBox 521"/>
          <p:cNvSpPr txBox="1"/>
          <p:nvPr/>
        </p:nvSpPr>
        <p:spPr>
          <a:xfrm>
            <a:off x="11440579" y="102157"/>
            <a:ext cx="696539" cy="1780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600">
                <a:solidFill>
                  <a:srgbClr val="6173D7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고생하셨습니다</a:t>
            </a:r>
            <a:r>
              <a:t>.</a:t>
            </a:r>
          </a:p>
        </p:txBody>
      </p:sp>
      <p:pic>
        <p:nvPicPr>
          <p:cNvPr id="946" name="그림 522" descr="그림 522"/>
          <p:cNvPicPr>
            <a:picLocks noChangeAspect="1"/>
          </p:cNvPicPr>
          <p:nvPr/>
        </p:nvPicPr>
        <p:blipFill>
          <a:blip r:embed="rId2">
            <a:extLst/>
          </a:blip>
          <a:srcRect l="87896" t="330" r="9548" b="94319"/>
          <a:stretch>
            <a:fillRect/>
          </a:stretch>
        </p:blipFill>
        <p:spPr>
          <a:xfrm>
            <a:off x="10519001" y="19074"/>
            <a:ext cx="311560" cy="36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그림 523" descr="그림 523"/>
          <p:cNvPicPr>
            <a:picLocks noChangeAspect="1"/>
          </p:cNvPicPr>
          <p:nvPr/>
        </p:nvPicPr>
        <p:blipFill>
          <a:blip r:embed="rId2">
            <a:extLst/>
          </a:blip>
          <a:srcRect l="95957" t="2174" r="3307" b="96275"/>
          <a:stretch>
            <a:fillRect/>
          </a:stretch>
        </p:blipFill>
        <p:spPr>
          <a:xfrm>
            <a:off x="11389939" y="139243"/>
            <a:ext cx="89632" cy="10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rcRect l="0" t="0" r="43474" b="0"/>
          <a:stretch>
            <a:fillRect/>
          </a:stretch>
        </p:blipFill>
        <p:spPr>
          <a:xfrm>
            <a:off x="9936777" y="68621"/>
            <a:ext cx="624543" cy="276226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TextBox 316"/>
          <p:cNvSpPr txBox="1"/>
          <p:nvPr/>
        </p:nvSpPr>
        <p:spPr>
          <a:xfrm>
            <a:off x="4921743" y="5552802"/>
            <a:ext cx="5133574" cy="109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lnSpc>
                <a:spcPts val="1600"/>
              </a:lnSpc>
              <a:defRPr sz="1000"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프로젝트를 진행하면서 기술적인 부분 뿐만 아니라 여러 측면에서 많이 배웠습니다. 특히, 팀원들이 나의 부족한 부분을 도와주고 코드를 리뷰해주어 다양한 시도를 해 볼 수 있었습니다. 이를 통해 나도 할 수 있다는 자신감을 얻게 되었고, 코드를 작성하고 오류를 해결하는 과정에서 공부의 즐거움을 느낄 수 있었습니다. 팀 협업을 통해 서로의 경험과 지식을 공유하며 성장하는 경험은 정말 소중하게 느껴집니다.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39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extBox 3"/>
          <p:cNvSpPr txBox="1"/>
          <p:nvPr/>
        </p:nvSpPr>
        <p:spPr>
          <a:xfrm>
            <a:off x="3109617" y="2799078"/>
            <a:ext cx="5972766" cy="1259839"/>
          </a:xfrm>
          <a:prstGeom prst="rect">
            <a:avLst/>
          </a:prstGeom>
          <a:solidFill>
            <a:srgbClr val="5093F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77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defRPr>
            </a:lvl1pPr>
          </a:lstStyle>
          <a:p>
            <a:pPr/>
            <a:r>
              <a:t>감사합니다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2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147" name="사각형: 둥근 모서리 3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TextBox 5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1</a:t>
              </a:r>
            </a:p>
          </p:txBody>
        </p:sp>
        <p:sp>
          <p:nvSpPr>
            <p:cNvPr id="149" name="TextBox 4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개요</a:t>
              </a:r>
            </a:p>
          </p:txBody>
        </p:sp>
      </p:grpSp>
      <p:grpSp>
        <p:nvGrpSpPr>
          <p:cNvPr id="156" name="그룹 8"/>
          <p:cNvGrpSpPr/>
          <p:nvPr/>
        </p:nvGrpSpPr>
        <p:grpSpPr>
          <a:xfrm>
            <a:off x="2532788" y="1365258"/>
            <a:ext cx="7997741" cy="1194562"/>
            <a:chOff x="0" y="-1"/>
            <a:chExt cx="7997740" cy="1194560"/>
          </a:xfrm>
        </p:grpSpPr>
        <p:grpSp>
          <p:nvGrpSpPr>
            <p:cNvPr id="153" name="그룹 58"/>
            <p:cNvGrpSpPr/>
            <p:nvPr/>
          </p:nvGrpSpPr>
          <p:grpSpPr>
            <a:xfrm>
              <a:off x="0" y="-2"/>
              <a:ext cx="7997741" cy="1194562"/>
              <a:chOff x="0" y="-1"/>
              <a:chExt cx="7997740" cy="1194560"/>
            </a:xfrm>
          </p:grpSpPr>
          <p:sp>
            <p:nvSpPr>
              <p:cNvPr id="151" name="TextBox 22"/>
              <p:cNvSpPr txBox="1"/>
              <p:nvPr/>
            </p:nvSpPr>
            <p:spPr>
              <a:xfrm>
                <a:off x="3016866" y="17829"/>
                <a:ext cx="4980875" cy="966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20000"/>
                  </a:lnSpc>
                  <a:defRPr sz="1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  <a:r>
                  <a:t>게시판을 이용한 전사 공지사항 및 팀 별 공지사항 전달</a:t>
                </a:r>
              </a:p>
              <a:p>
                <a:pPr>
                  <a:lnSpc>
                    <a:spcPct val="120000"/>
                  </a:lnSpc>
                  <a:defRPr sz="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</a:p>
              <a:p>
                <a:pPr>
                  <a:lnSpc>
                    <a:spcPct val="120000"/>
                  </a:lnSpc>
                  <a:defRPr sz="1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  <a:r>
                  <a:t>메일로 간편하게 업무자료 공유</a:t>
                </a:r>
              </a:p>
            </p:txBody>
          </p:sp>
          <p:sp>
            <p:nvSpPr>
              <p:cNvPr id="152" name="TextBox 39"/>
              <p:cNvSpPr txBox="1"/>
              <p:nvPr/>
            </p:nvSpPr>
            <p:spPr>
              <a:xfrm>
                <a:off x="0" y="-2"/>
                <a:ext cx="2083232" cy="11945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4000">
                    <a:solidFill>
                      <a:srgbClr val="DE8EAB"/>
                    </a:solidFill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소통하는</a:t>
                </a:r>
              </a:p>
              <a:p>
                <a:pPr algn="ctr">
                  <a:defRPr sz="3800">
                    <a:solidFill>
                      <a:srgbClr val="3A3A3A"/>
                    </a:solidFill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업무 환경</a:t>
                </a:r>
              </a:p>
            </p:txBody>
          </p:sp>
        </p:grpSp>
        <p:pic>
          <p:nvPicPr>
            <p:cNvPr id="154" name="그래픽 1" descr="그래픽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685687" y="452546"/>
              <a:ext cx="285476" cy="288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그래픽 6" descr="그래픽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72802" y="61297"/>
              <a:ext cx="303319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3" name="그룹 27"/>
          <p:cNvGrpSpPr/>
          <p:nvPr/>
        </p:nvGrpSpPr>
        <p:grpSpPr>
          <a:xfrm>
            <a:off x="2585540" y="3045791"/>
            <a:ext cx="7944989" cy="1194562"/>
            <a:chOff x="0" y="-1"/>
            <a:chExt cx="7944988" cy="1194560"/>
          </a:xfrm>
        </p:grpSpPr>
        <p:grpSp>
          <p:nvGrpSpPr>
            <p:cNvPr id="159" name="그룹 10"/>
            <p:cNvGrpSpPr/>
            <p:nvPr/>
          </p:nvGrpSpPr>
          <p:grpSpPr>
            <a:xfrm>
              <a:off x="0" y="-2"/>
              <a:ext cx="7944989" cy="1194562"/>
              <a:chOff x="0" y="-1"/>
              <a:chExt cx="7944988" cy="1194560"/>
            </a:xfrm>
          </p:grpSpPr>
          <p:sp>
            <p:nvSpPr>
              <p:cNvPr id="157" name="TextBox 16"/>
              <p:cNvSpPr txBox="1"/>
              <p:nvPr/>
            </p:nvSpPr>
            <p:spPr>
              <a:xfrm>
                <a:off x="2964114" y="9037"/>
                <a:ext cx="4980875" cy="1072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20000"/>
                  </a:lnSpc>
                  <a:defRPr sz="1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  <a:r>
                  <a:t>담당 업무에 따라 업무 페이지 메뉴 구성</a:t>
                </a:r>
              </a:p>
              <a:p>
                <a:pPr>
                  <a:lnSpc>
                    <a:spcPct val="120000"/>
                  </a:lnSpc>
                  <a:defRPr sz="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</a:p>
              <a:p>
                <a:pPr>
                  <a:lnSpc>
                    <a:spcPct val="120000"/>
                  </a:lnSpc>
                  <a:defRPr sz="1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  <a:r>
                  <a:t>사용자별 업무 관련 정보를 한눈에 볼 수 있는 메인 페이지</a:t>
                </a:r>
              </a:p>
              <a:p>
                <a:pPr>
                  <a:lnSpc>
                    <a:spcPct val="120000"/>
                  </a:lnSpc>
                  <a:defRPr sz="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</a:p>
              <a:p>
                <a:pPr>
                  <a:lnSpc>
                    <a:spcPct val="120000"/>
                  </a:lnSpc>
                  <a:defRPr sz="1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  <a:r>
                  <a:t>나만의 캘린더 사용 가능</a:t>
                </a:r>
              </a:p>
            </p:txBody>
          </p:sp>
          <p:sp>
            <p:nvSpPr>
              <p:cNvPr id="158" name="TextBox 17"/>
              <p:cNvSpPr txBox="1"/>
              <p:nvPr/>
            </p:nvSpPr>
            <p:spPr>
              <a:xfrm>
                <a:off x="0" y="-2"/>
                <a:ext cx="2083232" cy="11945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sz="4000">
                    <a:solidFill>
                      <a:srgbClr val="B1D161"/>
                    </a:solidFill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나만의</a:t>
                </a:r>
              </a:p>
              <a:p>
                <a:pPr>
                  <a:defRPr sz="3800">
                    <a:solidFill>
                      <a:srgbClr val="3A3A3A"/>
                    </a:solidFill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업무 환경</a:t>
                </a:r>
              </a:p>
            </p:txBody>
          </p:sp>
        </p:grpSp>
        <p:pic>
          <p:nvPicPr>
            <p:cNvPr id="160" name="그래픽 18" descr="그래픽 1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09709" y="842857"/>
              <a:ext cx="324002" cy="324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그래픽 19" descr="그래픽 1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32874" y="456673"/>
              <a:ext cx="288002" cy="288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그림 26" descr="그림 2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24176" y="66206"/>
              <a:ext cx="306362" cy="2727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0" name="그룹 42"/>
          <p:cNvGrpSpPr/>
          <p:nvPr/>
        </p:nvGrpSpPr>
        <p:grpSpPr>
          <a:xfrm>
            <a:off x="2585540" y="4763774"/>
            <a:ext cx="7944989" cy="1159800"/>
            <a:chOff x="0" y="-1"/>
            <a:chExt cx="7944988" cy="1159799"/>
          </a:xfrm>
        </p:grpSpPr>
        <p:pic>
          <p:nvPicPr>
            <p:cNvPr id="164" name="그래픽 20" descr="그래픽 2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631623" y="461828"/>
              <a:ext cx="288002" cy="288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7" name="그룹 31"/>
            <p:cNvGrpSpPr/>
            <p:nvPr/>
          </p:nvGrpSpPr>
          <p:grpSpPr>
            <a:xfrm>
              <a:off x="0" y="-2"/>
              <a:ext cx="7944989" cy="1159801"/>
              <a:chOff x="0" y="0"/>
              <a:chExt cx="7944988" cy="1159799"/>
            </a:xfrm>
          </p:grpSpPr>
          <p:sp>
            <p:nvSpPr>
              <p:cNvPr id="165" name="TextBox 35"/>
              <p:cNvSpPr txBox="1"/>
              <p:nvPr/>
            </p:nvSpPr>
            <p:spPr>
              <a:xfrm>
                <a:off x="2964114" y="0"/>
                <a:ext cx="4980875" cy="1072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20000"/>
                  </a:lnSpc>
                  <a:defRPr sz="1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  <a:r>
                  <a:t>간편한 근태 조회ㆍ신청 및 관리</a:t>
                </a:r>
              </a:p>
              <a:p>
                <a:pPr>
                  <a:lnSpc>
                    <a:spcPct val="120000"/>
                  </a:lnSpc>
                  <a:defRPr sz="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</a:p>
              <a:p>
                <a:pPr>
                  <a:lnSpc>
                    <a:spcPct val="120000"/>
                  </a:lnSpc>
                  <a:defRPr sz="1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  <a:r>
                  <a:t>예약시스템을 통한 사내 회의실 및 업무 차량 예약</a:t>
                </a:r>
              </a:p>
              <a:p>
                <a:pPr>
                  <a:lnSpc>
                    <a:spcPct val="120000"/>
                  </a:lnSpc>
                  <a:defRPr sz="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</a:p>
              <a:p>
                <a:pPr>
                  <a:lnSpc>
                    <a:spcPct val="120000"/>
                  </a:lnSpc>
                  <a:defRPr sz="1600">
                    <a:solidFill>
                      <a:srgbClr val="404040"/>
                    </a:solidFill>
                    <a:latin typeface="NanumSquare Bold"/>
                    <a:ea typeface="NanumSquare Bold"/>
                    <a:cs typeface="NanumSquare Bold"/>
                    <a:sym typeface="NanumSquare Bold"/>
                  </a:defRPr>
                </a:pPr>
                <a:r>
                  <a:t>조직도를 이용한 직원 검색</a:t>
                </a:r>
              </a:p>
            </p:txBody>
          </p:sp>
          <p:sp>
            <p:nvSpPr>
              <p:cNvPr id="166" name="TextBox 36"/>
              <p:cNvSpPr txBox="1"/>
              <p:nvPr/>
            </p:nvSpPr>
            <p:spPr>
              <a:xfrm>
                <a:off x="0" y="51853"/>
                <a:ext cx="2083232" cy="11079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sz="4000">
                    <a:solidFill>
                      <a:srgbClr val="80A9DA"/>
                    </a:solidFill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편리한</a:t>
                </a:r>
              </a:p>
              <a:p>
                <a:pPr>
                  <a:defRPr sz="3200">
                    <a:solidFill>
                      <a:srgbClr val="3A3A3A"/>
                    </a:solidFill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업무시스템</a:t>
                </a:r>
              </a:p>
            </p:txBody>
          </p:sp>
        </p:grpSp>
        <p:pic>
          <p:nvPicPr>
            <p:cNvPr id="168" name="그래픽 38" descr="그래픽 3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630394" y="862599"/>
              <a:ext cx="288002" cy="288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그림 41" descr="그림 4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643894" y="53437"/>
              <a:ext cx="261002" cy="288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1" name="슬라이드 번호 개체 틀 9"/>
          <p:cNvSpPr txBox="1"/>
          <p:nvPr>
            <p:ph type="sldNum" sz="quarter" idx="4294967295"/>
          </p:nvPr>
        </p:nvSpPr>
        <p:spPr>
          <a:xfrm>
            <a:off x="11746328" y="6515976"/>
            <a:ext cx="18160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구현 내용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그룹 54"/>
          <p:cNvGrpSpPr/>
          <p:nvPr/>
        </p:nvGrpSpPr>
        <p:grpSpPr>
          <a:xfrm>
            <a:off x="7219198" y="2325872"/>
            <a:ext cx="2028526" cy="3048004"/>
            <a:chOff x="-1" y="-2"/>
            <a:chExt cx="2028524" cy="3048003"/>
          </a:xfrm>
        </p:grpSpPr>
        <p:grpSp>
          <p:nvGrpSpPr>
            <p:cNvPr id="176" name="자유형: 도형 55"/>
            <p:cNvGrpSpPr/>
            <p:nvPr/>
          </p:nvGrpSpPr>
          <p:grpSpPr>
            <a:xfrm>
              <a:off x="-2" y="-3"/>
              <a:ext cx="2028526" cy="808280"/>
              <a:chOff x="-1" y="-1"/>
              <a:chExt cx="2028524" cy="808278"/>
            </a:xfrm>
          </p:grpSpPr>
          <p:sp>
            <p:nvSpPr>
              <p:cNvPr id="174" name="직사각형"/>
              <p:cNvSpPr/>
              <p:nvPr/>
            </p:nvSpPr>
            <p:spPr>
              <a:xfrm>
                <a:off x="-2" y="-2"/>
                <a:ext cx="2028526" cy="808280"/>
              </a:xfrm>
              <a:prstGeom prst="rect">
                <a:avLst/>
              </a:prstGeom>
              <a:solidFill>
                <a:srgbClr val="3395FF"/>
              </a:solidFill>
              <a:ln w="12700" cap="flat">
                <a:solidFill>
                  <a:srgbClr val="3395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</a:p>
            </p:txBody>
          </p:sp>
          <p:sp>
            <p:nvSpPr>
              <p:cNvPr id="175" name="팀원…"/>
              <p:cNvSpPr txBox="1"/>
              <p:nvPr/>
            </p:nvSpPr>
            <p:spPr>
              <a:xfrm>
                <a:off x="51153" y="112710"/>
                <a:ext cx="1926218" cy="582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팀원</a:t>
                </a:r>
              </a:p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정예원</a:t>
                </a:r>
              </a:p>
            </p:txBody>
          </p:sp>
        </p:grpSp>
        <p:sp>
          <p:nvSpPr>
            <p:cNvPr id="177" name="자유형: 도형 56"/>
            <p:cNvSpPr/>
            <p:nvPr/>
          </p:nvSpPr>
          <p:spPr>
            <a:xfrm>
              <a:off x="-1" y="813359"/>
              <a:ext cx="2028524" cy="2234643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CDD4EA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22300">
                <a:lnSpc>
                  <a:spcPct val="150000"/>
                </a:lnSpc>
                <a:spcBef>
                  <a:spcPts val="300"/>
                </a:spcBef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</a:p>
          </p:txBody>
        </p:sp>
      </p:grpSp>
      <p:grpSp>
        <p:nvGrpSpPr>
          <p:cNvPr id="182" name="그룹 2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179" name="사각형: 둥근 모서리 3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" name="TextBox 5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1</a:t>
              </a:r>
            </a:p>
          </p:txBody>
        </p:sp>
        <p:sp>
          <p:nvSpPr>
            <p:cNvPr id="181" name="TextBox 4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개요</a:t>
              </a:r>
            </a:p>
          </p:txBody>
        </p:sp>
      </p:grpSp>
      <p:grpSp>
        <p:nvGrpSpPr>
          <p:cNvPr id="188" name="그룹 45"/>
          <p:cNvGrpSpPr/>
          <p:nvPr/>
        </p:nvGrpSpPr>
        <p:grpSpPr>
          <a:xfrm>
            <a:off x="940402" y="2325873"/>
            <a:ext cx="2028527" cy="3048003"/>
            <a:chOff x="-2" y="-2"/>
            <a:chExt cx="2028525" cy="3048002"/>
          </a:xfrm>
        </p:grpSpPr>
        <p:grpSp>
          <p:nvGrpSpPr>
            <p:cNvPr id="185" name="자유형: 도형 13"/>
            <p:cNvGrpSpPr/>
            <p:nvPr/>
          </p:nvGrpSpPr>
          <p:grpSpPr>
            <a:xfrm>
              <a:off x="-3" y="-3"/>
              <a:ext cx="2028527" cy="808280"/>
              <a:chOff x="-1" y="-1"/>
              <a:chExt cx="2028525" cy="808278"/>
            </a:xfrm>
          </p:grpSpPr>
          <p:sp>
            <p:nvSpPr>
              <p:cNvPr id="183" name="직사각형"/>
              <p:cNvSpPr/>
              <p:nvPr/>
            </p:nvSpPr>
            <p:spPr>
              <a:xfrm>
                <a:off x="-2" y="-2"/>
                <a:ext cx="2028527" cy="808280"/>
              </a:xfrm>
              <a:prstGeom prst="rect">
                <a:avLst/>
              </a:prstGeom>
              <a:solidFill>
                <a:srgbClr val="3395FF"/>
              </a:solidFill>
              <a:ln w="12700" cap="flat">
                <a:solidFill>
                  <a:srgbClr val="3395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</a:p>
            </p:txBody>
          </p:sp>
          <p:sp>
            <p:nvSpPr>
              <p:cNvPr id="184" name="팀장…"/>
              <p:cNvSpPr txBox="1"/>
              <p:nvPr/>
            </p:nvSpPr>
            <p:spPr>
              <a:xfrm>
                <a:off x="51153" y="111567"/>
                <a:ext cx="1926219" cy="582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팀장</a:t>
                </a:r>
              </a:p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선지환</a:t>
                </a:r>
              </a:p>
            </p:txBody>
          </p:sp>
        </p:grpSp>
        <p:sp>
          <p:nvSpPr>
            <p:cNvPr id="186" name="자유형: 도형 14"/>
            <p:cNvSpPr/>
            <p:nvPr/>
          </p:nvSpPr>
          <p:spPr>
            <a:xfrm>
              <a:off x="-2" y="813359"/>
              <a:ext cx="2028525" cy="2234642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CDD4EA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22300">
                <a:lnSpc>
                  <a:spcPct val="150000"/>
                </a:lnSpc>
                <a:spcBef>
                  <a:spcPts val="300"/>
                </a:spcBef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</a:p>
          </p:txBody>
        </p:sp>
        <p:sp>
          <p:nvSpPr>
            <p:cNvPr id="187" name="TextBox 44"/>
            <p:cNvSpPr txBox="1"/>
            <p:nvPr/>
          </p:nvSpPr>
          <p:spPr>
            <a:xfrm>
              <a:off x="111846" y="883139"/>
              <a:ext cx="1646961" cy="1884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근태 관리 기능 구현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북마크 기능 구현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메인페이지 기능 구현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조직도 기능 구현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담당 기능 DB 설계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데이터 처리 및 정규화</a:t>
              </a:r>
            </a:p>
          </p:txBody>
        </p:sp>
      </p:grpSp>
      <p:grpSp>
        <p:nvGrpSpPr>
          <p:cNvPr id="194" name="그룹 50"/>
          <p:cNvGrpSpPr/>
          <p:nvPr/>
        </p:nvGrpSpPr>
        <p:grpSpPr>
          <a:xfrm>
            <a:off x="3030539" y="2325872"/>
            <a:ext cx="2028525" cy="3048005"/>
            <a:chOff x="-1" y="-2"/>
            <a:chExt cx="2028524" cy="3048003"/>
          </a:xfrm>
        </p:grpSpPr>
        <p:grpSp>
          <p:nvGrpSpPr>
            <p:cNvPr id="191" name="자유형: 도형 51"/>
            <p:cNvGrpSpPr/>
            <p:nvPr/>
          </p:nvGrpSpPr>
          <p:grpSpPr>
            <a:xfrm>
              <a:off x="-2" y="-3"/>
              <a:ext cx="2028526" cy="808280"/>
              <a:chOff x="-1" y="-1"/>
              <a:chExt cx="2028524" cy="808278"/>
            </a:xfrm>
          </p:grpSpPr>
          <p:sp>
            <p:nvSpPr>
              <p:cNvPr id="189" name="직사각형"/>
              <p:cNvSpPr/>
              <p:nvPr/>
            </p:nvSpPr>
            <p:spPr>
              <a:xfrm>
                <a:off x="-2" y="-2"/>
                <a:ext cx="2028526" cy="808280"/>
              </a:xfrm>
              <a:prstGeom prst="rect">
                <a:avLst/>
              </a:prstGeom>
              <a:solidFill>
                <a:srgbClr val="3395FF"/>
              </a:solidFill>
              <a:ln w="12700" cap="flat">
                <a:solidFill>
                  <a:srgbClr val="3395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</a:p>
            </p:txBody>
          </p:sp>
          <p:sp>
            <p:nvSpPr>
              <p:cNvPr id="190" name="팀원…"/>
              <p:cNvSpPr txBox="1"/>
              <p:nvPr/>
            </p:nvSpPr>
            <p:spPr>
              <a:xfrm>
                <a:off x="51153" y="112710"/>
                <a:ext cx="1926218" cy="582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팀원</a:t>
                </a:r>
              </a:p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이승제</a:t>
                </a:r>
              </a:p>
            </p:txBody>
          </p:sp>
        </p:grpSp>
        <p:sp>
          <p:nvSpPr>
            <p:cNvPr id="192" name="자유형: 도형 52"/>
            <p:cNvSpPr/>
            <p:nvPr/>
          </p:nvSpPr>
          <p:spPr>
            <a:xfrm>
              <a:off x="-1" y="813359"/>
              <a:ext cx="2028524" cy="2234643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CDD4EA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22300">
                <a:lnSpc>
                  <a:spcPct val="150000"/>
                </a:lnSpc>
                <a:spcBef>
                  <a:spcPts val="300"/>
                </a:spcBef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</a:p>
          </p:txBody>
        </p:sp>
        <p:sp>
          <p:nvSpPr>
            <p:cNvPr id="193" name="TextBox 53"/>
            <p:cNvSpPr txBox="1"/>
            <p:nvPr/>
          </p:nvSpPr>
          <p:spPr>
            <a:xfrm>
              <a:off x="108910" y="880768"/>
              <a:ext cx="1871905" cy="1230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회의실 예약 기능 구현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차량 예약 기능 구현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담당 기능 DB 설계 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데이터 처리 및 정규화 </a:t>
              </a:r>
            </a:p>
          </p:txBody>
        </p:sp>
      </p:grpSp>
      <p:grpSp>
        <p:nvGrpSpPr>
          <p:cNvPr id="200" name="그룹 54"/>
          <p:cNvGrpSpPr/>
          <p:nvPr/>
        </p:nvGrpSpPr>
        <p:grpSpPr>
          <a:xfrm>
            <a:off x="5120674" y="2325872"/>
            <a:ext cx="2028526" cy="3048005"/>
            <a:chOff x="-1" y="-2"/>
            <a:chExt cx="2028524" cy="3048003"/>
          </a:xfrm>
        </p:grpSpPr>
        <p:grpSp>
          <p:nvGrpSpPr>
            <p:cNvPr id="197" name="자유형: 도형 55"/>
            <p:cNvGrpSpPr/>
            <p:nvPr/>
          </p:nvGrpSpPr>
          <p:grpSpPr>
            <a:xfrm>
              <a:off x="-2" y="-3"/>
              <a:ext cx="2028526" cy="808280"/>
              <a:chOff x="-1" y="-1"/>
              <a:chExt cx="2028524" cy="808278"/>
            </a:xfrm>
          </p:grpSpPr>
          <p:sp>
            <p:nvSpPr>
              <p:cNvPr id="195" name="직사각형"/>
              <p:cNvSpPr/>
              <p:nvPr/>
            </p:nvSpPr>
            <p:spPr>
              <a:xfrm>
                <a:off x="-2" y="-2"/>
                <a:ext cx="2028526" cy="808280"/>
              </a:xfrm>
              <a:prstGeom prst="rect">
                <a:avLst/>
              </a:prstGeom>
              <a:solidFill>
                <a:srgbClr val="3395FF"/>
              </a:solidFill>
              <a:ln w="12700" cap="flat">
                <a:solidFill>
                  <a:srgbClr val="3395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</a:p>
            </p:txBody>
          </p:sp>
          <p:sp>
            <p:nvSpPr>
              <p:cNvPr id="196" name="팀원…"/>
              <p:cNvSpPr txBox="1"/>
              <p:nvPr/>
            </p:nvSpPr>
            <p:spPr>
              <a:xfrm>
                <a:off x="51153" y="112710"/>
                <a:ext cx="1926218" cy="582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팀원</a:t>
                </a:r>
              </a:p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이준영</a:t>
                </a:r>
              </a:p>
            </p:txBody>
          </p:sp>
        </p:grpSp>
        <p:sp>
          <p:nvSpPr>
            <p:cNvPr id="198" name="자유형: 도형 56"/>
            <p:cNvSpPr/>
            <p:nvPr/>
          </p:nvSpPr>
          <p:spPr>
            <a:xfrm>
              <a:off x="-1" y="813359"/>
              <a:ext cx="2028524" cy="2234643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CDD4EA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22300">
                <a:lnSpc>
                  <a:spcPct val="150000"/>
                </a:lnSpc>
                <a:spcBef>
                  <a:spcPts val="300"/>
                </a:spcBef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</a:p>
          </p:txBody>
        </p:sp>
        <p:sp>
          <p:nvSpPr>
            <p:cNvPr id="199" name="TextBox 57"/>
            <p:cNvSpPr txBox="1"/>
            <p:nvPr/>
          </p:nvSpPr>
          <p:spPr>
            <a:xfrm>
              <a:off x="106176" y="880768"/>
              <a:ext cx="1700171" cy="9039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메일 기능 구현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담당 기능 DB 설계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데이터 처리 및 정규화</a:t>
              </a:r>
            </a:p>
          </p:txBody>
        </p:sp>
      </p:grpSp>
      <p:grpSp>
        <p:nvGrpSpPr>
          <p:cNvPr id="206" name="그룹 59"/>
          <p:cNvGrpSpPr/>
          <p:nvPr/>
        </p:nvGrpSpPr>
        <p:grpSpPr>
          <a:xfrm>
            <a:off x="9317722" y="2325872"/>
            <a:ext cx="2032904" cy="3048004"/>
            <a:chOff x="-2" y="-2"/>
            <a:chExt cx="2032903" cy="3048002"/>
          </a:xfrm>
        </p:grpSpPr>
        <p:grpSp>
          <p:nvGrpSpPr>
            <p:cNvPr id="203" name="자유형: 도형 60"/>
            <p:cNvGrpSpPr/>
            <p:nvPr/>
          </p:nvGrpSpPr>
          <p:grpSpPr>
            <a:xfrm>
              <a:off x="-3" y="-3"/>
              <a:ext cx="2032904" cy="808279"/>
              <a:chOff x="-1" y="-1"/>
              <a:chExt cx="2032903" cy="808278"/>
            </a:xfrm>
          </p:grpSpPr>
          <p:sp>
            <p:nvSpPr>
              <p:cNvPr id="201" name="직사각형"/>
              <p:cNvSpPr/>
              <p:nvPr/>
            </p:nvSpPr>
            <p:spPr>
              <a:xfrm>
                <a:off x="-2" y="-2"/>
                <a:ext cx="2032904" cy="808279"/>
              </a:xfrm>
              <a:prstGeom prst="rect">
                <a:avLst/>
              </a:prstGeom>
              <a:solidFill>
                <a:srgbClr val="3395FF"/>
              </a:solidFill>
              <a:ln w="12700" cap="flat">
                <a:solidFill>
                  <a:srgbClr val="3395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</a:p>
            </p:txBody>
          </p:sp>
          <p:sp>
            <p:nvSpPr>
              <p:cNvPr id="202" name="팀원…"/>
              <p:cNvSpPr txBox="1"/>
              <p:nvPr/>
            </p:nvSpPr>
            <p:spPr>
              <a:xfrm>
                <a:off x="51263" y="112710"/>
                <a:ext cx="1930376" cy="582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팀원</a:t>
                </a:r>
              </a:p>
              <a:p>
                <a:pPr algn="ctr"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NanumSquare ExtraBold"/>
                    <a:ea typeface="NanumSquare ExtraBold"/>
                    <a:cs typeface="NanumSquare ExtraBold"/>
                    <a:sym typeface="NanumSquare ExtraBold"/>
                  </a:defRPr>
                </a:pPr>
                <a:r>
                  <a:t>최민건</a:t>
                </a:r>
              </a:p>
            </p:txBody>
          </p:sp>
        </p:grpSp>
        <p:sp>
          <p:nvSpPr>
            <p:cNvPr id="204" name="자유형: 도형 61"/>
            <p:cNvSpPr/>
            <p:nvPr/>
          </p:nvSpPr>
          <p:spPr>
            <a:xfrm>
              <a:off x="-2" y="813359"/>
              <a:ext cx="2032902" cy="223464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CDD4EA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22300">
                <a:lnSpc>
                  <a:spcPct val="150000"/>
                </a:lnSpc>
                <a:spcBef>
                  <a:spcPts val="300"/>
                </a:spcBef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</a:p>
          </p:txBody>
        </p:sp>
        <p:sp>
          <p:nvSpPr>
            <p:cNvPr id="205" name="TextBox 62"/>
            <p:cNvSpPr txBox="1"/>
            <p:nvPr/>
          </p:nvSpPr>
          <p:spPr>
            <a:xfrm>
              <a:off x="101117" y="880768"/>
              <a:ext cx="1703840" cy="903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게시판 기능 구현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담당 기능 DB 설계</a:t>
              </a:r>
            </a:p>
            <a:p>
              <a:pPr lvl="1" marL="171450" indent="-171450" defTabSz="622300">
                <a:lnSpc>
                  <a:spcPct val="200000"/>
                </a:lnSpc>
                <a:spcBef>
                  <a:spcPts val="100"/>
                </a:spcBef>
                <a:buSzPct val="100000"/>
                <a:buFont typeface="Arial"/>
                <a:buChar char="•"/>
                <a:defRPr sz="1100">
                  <a:solidFill>
                    <a:srgbClr val="3E4954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pPr>
              <a:r>
                <a:t>데이터 처리 및 정규화</a:t>
              </a:r>
            </a:p>
          </p:txBody>
        </p:sp>
      </p:grpSp>
      <p:sp>
        <p:nvSpPr>
          <p:cNvPr id="207" name="슬라이드 번호 개체 틀 9"/>
          <p:cNvSpPr txBox="1"/>
          <p:nvPr>
            <p:ph type="sldNum" sz="quarter" idx="4294967295"/>
          </p:nvPr>
        </p:nvSpPr>
        <p:spPr>
          <a:xfrm>
            <a:off x="11746328" y="6515976"/>
            <a:ext cx="18160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8" name="TextBox 49"/>
          <p:cNvSpPr txBox="1"/>
          <p:nvPr/>
        </p:nvSpPr>
        <p:spPr>
          <a:xfrm>
            <a:off x="7265277" y="3196008"/>
            <a:ext cx="1936369" cy="217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1" marL="171450" indent="-171450" defTabSz="622300">
              <a:lnSpc>
                <a:spcPct val="200000"/>
              </a:lnSpc>
              <a:spcBef>
                <a:spcPts val="100"/>
              </a:spcBef>
              <a:buSzPct val="100000"/>
              <a:buFont typeface="Arial"/>
              <a:buChar char="•"/>
              <a:defRPr sz="1100">
                <a:solidFill>
                  <a:srgbClr val="3E4954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로그인</a:t>
            </a:r>
            <a:r>
              <a:t>, </a:t>
            </a:r>
            <a:r>
              <a:t>회원가입 기능 구현</a:t>
            </a:r>
          </a:p>
          <a:p>
            <a:pPr lvl="1" marL="171450" indent="-171450" defTabSz="622300">
              <a:lnSpc>
                <a:spcPct val="200000"/>
              </a:lnSpc>
              <a:spcBef>
                <a:spcPts val="100"/>
              </a:spcBef>
              <a:buSzPct val="100000"/>
              <a:buFont typeface="Arial"/>
              <a:buChar char="•"/>
              <a:defRPr sz="1100">
                <a:solidFill>
                  <a:srgbClr val="3E4954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회원정보 관리 기능 구현</a:t>
            </a:r>
          </a:p>
          <a:p>
            <a:pPr lvl="1" marL="171450" indent="-171450" defTabSz="622300">
              <a:lnSpc>
                <a:spcPct val="200000"/>
              </a:lnSpc>
              <a:spcBef>
                <a:spcPts val="100"/>
              </a:spcBef>
              <a:buSzPct val="100000"/>
              <a:buFont typeface="Arial"/>
              <a:buChar char="•"/>
              <a:defRPr sz="1100">
                <a:solidFill>
                  <a:srgbClr val="3E4954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문의 및 답변 기능 구현</a:t>
            </a:r>
          </a:p>
          <a:p>
            <a:pPr lvl="1" marL="171450" indent="-171450" defTabSz="622300">
              <a:lnSpc>
                <a:spcPct val="200000"/>
              </a:lnSpc>
              <a:spcBef>
                <a:spcPts val="100"/>
              </a:spcBef>
              <a:buSzPct val="100000"/>
              <a:buFont typeface="Arial"/>
              <a:buChar char="•"/>
              <a:defRPr sz="1100">
                <a:solidFill>
                  <a:srgbClr val="3E4954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프로젝트</a:t>
            </a:r>
            <a:r>
              <a:t>(</a:t>
            </a:r>
            <a:r>
              <a:t>업무</a:t>
            </a:r>
            <a:r>
              <a:t>) </a:t>
            </a:r>
            <a:r>
              <a:t>기능 구현</a:t>
            </a:r>
          </a:p>
          <a:p>
            <a:pPr lvl="1" marL="171450" indent="-171450" defTabSz="622300">
              <a:lnSpc>
                <a:spcPct val="200000"/>
              </a:lnSpc>
              <a:spcBef>
                <a:spcPts val="100"/>
              </a:spcBef>
              <a:buSzPct val="100000"/>
              <a:buFont typeface="Arial"/>
              <a:buChar char="•"/>
              <a:defRPr sz="1100">
                <a:solidFill>
                  <a:srgbClr val="3E4954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담당 기능 </a:t>
            </a:r>
            <a:r>
              <a:t>DB </a:t>
            </a:r>
            <a:r>
              <a:t>설계</a:t>
            </a:r>
          </a:p>
          <a:p>
            <a:pPr lvl="1" marL="171450" indent="-171450" defTabSz="622300">
              <a:lnSpc>
                <a:spcPct val="200000"/>
              </a:lnSpc>
              <a:spcBef>
                <a:spcPts val="100"/>
              </a:spcBef>
              <a:buSzPct val="100000"/>
              <a:buFont typeface="Arial"/>
              <a:buChar char="•"/>
              <a:defRPr sz="1100">
                <a:solidFill>
                  <a:srgbClr val="3E4954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데이터 처리 및 정규화</a:t>
            </a:r>
          </a:p>
        </p:txBody>
      </p:sp>
      <p:sp>
        <p:nvSpPr>
          <p:cNvPr id="209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팀 구성 및 역할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표 1"/>
          <p:cNvGraphicFramePr/>
          <p:nvPr/>
        </p:nvGraphicFramePr>
        <p:xfrm>
          <a:off x="543106" y="993325"/>
          <a:ext cx="11118488" cy="551094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776446"/>
                <a:gridCol w="2776446"/>
                <a:gridCol w="2776446"/>
                <a:gridCol w="2776446"/>
              </a:tblGrid>
              <a:tr h="428575"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BACK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L>
                    <a:lnT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T>
                    <a:lnB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B>
                    <a:solidFill>
                      <a:srgbClr val="5093F7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FRONT</a:t>
                      </a:r>
                    </a:p>
                  </a:txBody>
                  <a:tcPr marL="0" marR="0" marT="0" marB="0" anchor="ctr" anchorCtr="0" horzOverflow="overflow">
                    <a:lnR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R>
                    <a:lnT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T>
                    <a:lnB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B>
                    <a:solidFill>
                      <a:srgbClr val="5093F7"/>
                    </a:solidFill>
                  </a:tcPr>
                </a:tc>
                <a:tc hMerge="1">
                  <a:tcPr/>
                </a:tc>
              </a:tr>
              <a:tr h="4710337"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L>
                    <a:lnR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R>
                    <a:lnT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T>
                    <a:lnB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indent="457200"/>
                    </a:p>
                  </a:txBody>
                  <a:tcPr marL="0" marR="0" marT="0" marB="0" anchor="t" anchorCtr="0" horzOverflow="overflow">
                    <a:lnL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L>
                    <a:lnR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R>
                    <a:lnT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T>
                    <a:lnB w="38100">
                      <a:solidFill>
                        <a:schemeClr val="accent5">
                          <a:lumOff val="10098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  <p:grpSp>
        <p:nvGrpSpPr>
          <p:cNvPr id="215" name="그룹 2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212" name="사각형: 둥근 모서리 3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TextBox 5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1</a:t>
              </a:r>
            </a:p>
          </p:txBody>
        </p:sp>
        <p:sp>
          <p:nvSpPr>
            <p:cNvPr id="214" name="TextBox 4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개요</a:t>
              </a:r>
            </a:p>
          </p:txBody>
        </p:sp>
      </p:grpSp>
      <p:sp>
        <p:nvSpPr>
          <p:cNvPr id="216" name="슬라이드 번호 개체 틀 9"/>
          <p:cNvSpPr txBox="1"/>
          <p:nvPr>
            <p:ph type="sldNum" sz="quarter" idx="4294967295"/>
          </p:nvPr>
        </p:nvSpPr>
        <p:spPr>
          <a:xfrm>
            <a:off x="11746328" y="6515976"/>
            <a:ext cx="18160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7" name="그림 15" descr="그림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4926" y="3149328"/>
            <a:ext cx="1584002" cy="79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그림 35" descr="그림 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0300" y="1598613"/>
            <a:ext cx="792002" cy="79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그림 40" descr="그림 4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6976" y="3239328"/>
            <a:ext cx="646908" cy="64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그림 47" descr="그림 4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9587" y="1598613"/>
            <a:ext cx="561373" cy="79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그림 52" descr="그림 5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60273" y="3041328"/>
            <a:ext cx="1022312" cy="1022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그림 60" descr="그림 6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1798" y="3239130"/>
            <a:ext cx="905884" cy="46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그림 64" descr="그림 6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2020" y="4490281"/>
            <a:ext cx="1864340" cy="978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그림 11" descr="그림 1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493423" y="2764359"/>
            <a:ext cx="1633701" cy="868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그림 14" descr="그림 14"/>
          <p:cNvPicPr>
            <a:picLocks noChangeAspect="1"/>
          </p:cNvPicPr>
          <p:nvPr/>
        </p:nvPicPr>
        <p:blipFill>
          <a:blip r:embed="rId10">
            <a:extLst/>
          </a:blip>
          <a:srcRect l="0" t="5712" r="0" b="47108"/>
          <a:stretch>
            <a:fillRect/>
          </a:stretch>
        </p:blipFill>
        <p:spPr>
          <a:xfrm>
            <a:off x="2596881" y="1845470"/>
            <a:ext cx="1370759" cy="646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그림 18" descr="그림 1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19483" y="5058009"/>
            <a:ext cx="981582" cy="47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그림 50" descr="그림 50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22948" y="1664923"/>
            <a:ext cx="1008002" cy="100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그림 56" descr="그림 5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5473" y="1808923"/>
            <a:ext cx="720002" cy="72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그림 54" descr="그림 5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034220" y="2414947"/>
            <a:ext cx="1374029" cy="1374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그림 20" descr="그림 2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478423" y="1598613"/>
            <a:ext cx="565043" cy="79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fullcalendar.png" descr="fullcalendar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916694" y="3811796"/>
            <a:ext cx="2355893" cy="75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fontAS.jpeg" descr="fontAS.jpe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310938" y="4736613"/>
            <a:ext cx="3342086" cy="1114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chartJS.png" descr="chartJS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0376297" y="3783836"/>
            <a:ext cx="862151" cy="1022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maven.jpg" descr="maven.jp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876798" y="4309734"/>
            <a:ext cx="1633701" cy="122621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개발 환경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95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40" name="그룹 1"/>
          <p:cNvGrpSpPr/>
          <p:nvPr/>
        </p:nvGrpSpPr>
        <p:grpSpPr>
          <a:xfrm>
            <a:off x="2805753" y="3420215"/>
            <a:ext cx="8925242" cy="1203960"/>
            <a:chOff x="0" y="-1"/>
            <a:chExt cx="8925240" cy="1203959"/>
          </a:xfrm>
        </p:grpSpPr>
        <p:sp>
          <p:nvSpPr>
            <p:cNvPr id="238" name="TextBox 9"/>
            <p:cNvSpPr txBox="1"/>
            <p:nvPr/>
          </p:nvSpPr>
          <p:spPr>
            <a:xfrm>
              <a:off x="2343748" y="-2"/>
              <a:ext cx="6581493" cy="1203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pc="-150" sz="8000">
                  <a:ln w="9525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  <p:sp>
          <p:nvSpPr>
            <p:cNvPr id="239" name="TextBox 13"/>
            <p:cNvSpPr txBox="1"/>
            <p:nvPr/>
          </p:nvSpPr>
          <p:spPr>
            <a:xfrm>
              <a:off x="-1" y="204522"/>
              <a:ext cx="2723715" cy="932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6000">
                  <a:solidFill>
                    <a:srgbClr val="FFFFFF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pPr/>
              <a:r>
                <a:t>Part 2</a:t>
              </a:r>
            </a:p>
          </p:txBody>
        </p:sp>
      </p:grpSp>
      <p:sp>
        <p:nvSpPr>
          <p:cNvPr id="241" name="직사각형 8"/>
          <p:cNvSpPr/>
          <p:nvPr/>
        </p:nvSpPr>
        <p:spPr>
          <a:xfrm>
            <a:off x="2891790" y="4665278"/>
            <a:ext cx="9300211" cy="131874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2" name="TextBox 3"/>
          <p:cNvSpPr txBox="1"/>
          <p:nvPr/>
        </p:nvSpPr>
        <p:spPr>
          <a:xfrm>
            <a:off x="76198" y="-209020"/>
            <a:ext cx="1748939" cy="240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pc="-300" sz="16500">
                <a:solidFill>
                  <a:srgbClr val="FFFFFF">
                    <a:alpha val="20000"/>
                  </a:srgbClr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243" name="TextBox 4"/>
          <p:cNvSpPr txBox="1"/>
          <p:nvPr/>
        </p:nvSpPr>
        <p:spPr>
          <a:xfrm>
            <a:off x="74419" y="1423376"/>
            <a:ext cx="1748939" cy="240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pc="-300" sz="16500">
                <a:solidFill>
                  <a:srgbClr val="FFFFFF">
                    <a:alpha val="20000"/>
                  </a:srgbClr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U</a:t>
            </a:r>
          </a:p>
        </p:txBody>
      </p:sp>
      <p:pic>
        <p:nvPicPr>
          <p:cNvPr id="244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30197" t="22232" r="30196" b="38248"/>
          <a:stretch>
            <a:fillRect/>
          </a:stretch>
        </p:blipFill>
        <p:spPr>
          <a:xfrm>
            <a:off x="12939" y="3374211"/>
            <a:ext cx="1572794" cy="174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rcRect l="33858" t="22231" r="33858" b="37987"/>
          <a:stretch>
            <a:fillRect/>
          </a:stretch>
        </p:blipFill>
        <p:spPr>
          <a:xfrm>
            <a:off x="120849" y="5023321"/>
            <a:ext cx="1360710" cy="1753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그룹 3"/>
          <p:cNvGrpSpPr/>
          <p:nvPr/>
        </p:nvGrpSpPr>
        <p:grpSpPr>
          <a:xfrm>
            <a:off x="156082" y="154707"/>
            <a:ext cx="1702808" cy="289305"/>
            <a:chOff x="0" y="0"/>
            <a:chExt cx="1702807" cy="289304"/>
          </a:xfrm>
        </p:grpSpPr>
        <p:sp>
          <p:nvSpPr>
            <p:cNvPr id="247" name="사각형: 둥근 모서리 4"/>
            <p:cNvSpPr/>
            <p:nvPr/>
          </p:nvSpPr>
          <p:spPr>
            <a:xfrm>
              <a:off x="0" y="977"/>
              <a:ext cx="656844" cy="280851"/>
            </a:xfrm>
            <a:prstGeom prst="roundRect">
              <a:avLst>
                <a:gd name="adj" fmla="val 24171"/>
              </a:avLst>
            </a:prstGeom>
            <a:solidFill>
              <a:srgbClr val="3395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TextBox 5"/>
            <p:cNvSpPr txBox="1"/>
            <p:nvPr/>
          </p:nvSpPr>
          <p:spPr>
            <a:xfrm>
              <a:off x="45212" y="13493"/>
              <a:ext cx="565912" cy="25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2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Part 2</a:t>
              </a:r>
            </a:p>
          </p:txBody>
        </p:sp>
        <p:sp>
          <p:nvSpPr>
            <p:cNvPr id="249" name="TextBox 6"/>
            <p:cNvSpPr txBox="1"/>
            <p:nvPr/>
          </p:nvSpPr>
          <p:spPr>
            <a:xfrm>
              <a:off x="716781" y="-1"/>
              <a:ext cx="986027" cy="289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b="1" spc="-150" sz="1400"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/>
              <a:r>
                <a:t>프로젝트 상세</a:t>
              </a:r>
            </a:p>
          </p:txBody>
        </p:sp>
      </p:grpSp>
      <p:sp>
        <p:nvSpPr>
          <p:cNvPr id="251" name="슬라이드 번호 개체 틀 9"/>
          <p:cNvSpPr txBox="1"/>
          <p:nvPr>
            <p:ph type="sldNum" sz="quarter" idx="4294967295"/>
          </p:nvPr>
        </p:nvSpPr>
        <p:spPr>
          <a:xfrm>
            <a:off x="11746328" y="6515976"/>
            <a:ext cx="181609" cy="24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000">
                <a:solidFill>
                  <a:srgbClr val="A6A6A6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252" name="표 8"/>
          <p:cNvGraphicFramePr/>
          <p:nvPr/>
        </p:nvGraphicFramePr>
        <p:xfrm>
          <a:off x="930275" y="1109343"/>
          <a:ext cx="10331443" cy="5020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34184"/>
                <a:gridCol w="1965538"/>
                <a:gridCol w="1033103"/>
                <a:gridCol w="1033103"/>
                <a:gridCol w="1033103"/>
                <a:gridCol w="1033103"/>
                <a:gridCol w="1033103"/>
                <a:gridCol w="1033103"/>
                <a:gridCol w="1033103"/>
              </a:tblGrid>
              <a:tr h="288000">
                <a:tc gridSpan="2" rowSpan="2"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solidFill>
                      <a:srgbClr val="81BDFF"/>
                    </a:solidFill>
                  </a:tcPr>
                </a:tc>
                <a:tc rowSpan="2"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latin typeface="나눔스퀘어 Bold"/>
                          <a:ea typeface="나눔스퀘어 Bold"/>
                          <a:cs typeface="나눔스퀘어 Bold"/>
                          <a:sym typeface="나눔스퀘어 Bold"/>
                        </a:rPr>
                        <a:t>1월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solidFill>
                      <a:srgbClr val="81BDF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latin typeface="나눔스퀘어 Bold"/>
                          <a:ea typeface="나눔스퀘어 Bold"/>
                          <a:cs typeface="나눔스퀘어 Bold"/>
                          <a:sym typeface="나눔스퀘어 Bold"/>
                        </a:rPr>
                        <a:t>2월</a:t>
                      </a: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solidFill>
                      <a:srgbClr val="81BDF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88000">
                <a:tc gridSpan="2" vMerge="1">
                  <a:tcPr/>
                </a:tc>
                <a:tc hMerge="1"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2주차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81B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3주차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81B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4주차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81B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1주차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81B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2주차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81B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3주차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81B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4주차</a:t>
                      </a: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solidFill>
                      <a:srgbClr val="81BDFF"/>
                    </a:solidFill>
                  </a:tcPr>
                </a:tc>
              </a:tr>
              <a:tr h="493800"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사전계획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L>
                    <a:lnR w="6350">
                      <a:solidFill>
                        <a:srgbClr val="A6A6A6"/>
                      </a:solidFill>
                    </a:lnR>
                    <a:lnB w="6350">
                      <a:solidFill>
                        <a:srgbClr val="A6A6A6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프로젝트</a:t>
                      </a:r>
                    </a:p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주제 선정 및 기획</a:t>
                      </a:r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38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설계도 작성</a:t>
                      </a:r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38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제안서</a:t>
                      </a:r>
                    </a:p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작성 및 발표</a:t>
                      </a:r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3800">
                <a:tc rowSpan="3">
                  <a:txBody>
                    <a:bodyPr/>
                    <a:lstStyle/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시스템</a:t>
                      </a:r>
                    </a:p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구축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데이터베이스 구축</a:t>
                      </a:r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38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기능 및 화면 구현</a:t>
                      </a:r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38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UI/UX 디자인</a:t>
                      </a:r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3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테스트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사용자 테스트</a:t>
                      </a:r>
                    </a:p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및 에러 수정</a:t>
                      </a:r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3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결과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프로젝트</a:t>
                      </a:r>
                    </a:p>
                    <a:p>
                      <a:pPr algn="ctr">
                        <a:defRPr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defRPr>
                      </a:pPr>
                      <a:r>
                        <a:t>결과 발표 및 준비</a:t>
                      </a:r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/>
                    </a:p>
                  </a:txBody>
                  <a:tcPr marL="45720" marR="45720" marT="45720" marB="45720" anchor="ctr" anchorCtr="0" horzOverflow="overflow">
                    <a:lnL w="6350">
                      <a:solidFill>
                        <a:srgbClr val="A6A6A6"/>
                      </a:solidFill>
                    </a:lnL>
                    <a:lnR w="12700">
                      <a:solidFill>
                        <a:schemeClr val="accent3">
                          <a:lumOff val="17647"/>
                        </a:schemeClr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93800">
                <a:tc gridSpan="9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NanumSquare Bold"/>
                          <a:ea typeface="NanumSquare Bold"/>
                          <a:cs typeface="NanumSquare Bold"/>
                          <a:sym typeface="NanumSquare Bold"/>
                        </a:rPr>
                        <a:t>총 기간 :  7주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L>
                    <a:lnR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R>
                    <a:lnT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T>
                    <a:lnB w="12700">
                      <a:solidFill>
                        <a:schemeClr val="accent3">
                          <a:lumOff val="17647"/>
                        </a:schemeClr>
                      </a:solidFill>
                      <a:miter lim="400000"/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53" name="직선 화살표 연결선 11"/>
          <p:cNvSpPr/>
          <p:nvPr/>
        </p:nvSpPr>
        <p:spPr>
          <a:xfrm>
            <a:off x="4014251" y="1925318"/>
            <a:ext cx="1047167" cy="3"/>
          </a:xfrm>
          <a:prstGeom prst="line">
            <a:avLst/>
          </a:prstGeom>
          <a:ln w="19050">
            <a:solidFill>
              <a:srgbClr val="3395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4" name="직선 연결선 36"/>
          <p:cNvSpPr/>
          <p:nvPr/>
        </p:nvSpPr>
        <p:spPr>
          <a:xfrm>
            <a:off x="940434" y="1113407"/>
            <a:ext cx="10314003" cy="1"/>
          </a:xfrm>
          <a:prstGeom prst="line">
            <a:avLst/>
          </a:prstGeom>
          <a:ln w="12700">
            <a:solidFill>
              <a:srgbClr val="A6A6A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직선 화살표 연결선 11"/>
          <p:cNvSpPr/>
          <p:nvPr/>
        </p:nvSpPr>
        <p:spPr>
          <a:xfrm>
            <a:off x="4026049" y="2924249"/>
            <a:ext cx="2067238" cy="2"/>
          </a:xfrm>
          <a:prstGeom prst="line">
            <a:avLst/>
          </a:prstGeom>
          <a:ln w="19050">
            <a:solidFill>
              <a:srgbClr val="3395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직선 화살표 연결선 11"/>
          <p:cNvSpPr/>
          <p:nvPr/>
        </p:nvSpPr>
        <p:spPr>
          <a:xfrm>
            <a:off x="6089536" y="3917630"/>
            <a:ext cx="4143650" cy="1"/>
          </a:xfrm>
          <a:prstGeom prst="line">
            <a:avLst/>
          </a:prstGeom>
          <a:ln w="19050">
            <a:solidFill>
              <a:srgbClr val="3395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7" name="직선 화살표 연결선 11"/>
          <p:cNvSpPr/>
          <p:nvPr/>
        </p:nvSpPr>
        <p:spPr>
          <a:xfrm>
            <a:off x="4014251" y="2422009"/>
            <a:ext cx="1047167" cy="3"/>
          </a:xfrm>
          <a:prstGeom prst="line">
            <a:avLst/>
          </a:prstGeom>
          <a:ln w="19050">
            <a:solidFill>
              <a:srgbClr val="3395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직선 화살표 연결선 11"/>
          <p:cNvSpPr/>
          <p:nvPr/>
        </p:nvSpPr>
        <p:spPr>
          <a:xfrm>
            <a:off x="4026049" y="3420939"/>
            <a:ext cx="3102470" cy="3"/>
          </a:xfrm>
          <a:prstGeom prst="line">
            <a:avLst/>
          </a:prstGeom>
          <a:ln w="19050">
            <a:solidFill>
              <a:srgbClr val="3395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직선 화살표 연결선 11"/>
          <p:cNvSpPr/>
          <p:nvPr/>
        </p:nvSpPr>
        <p:spPr>
          <a:xfrm>
            <a:off x="7122896" y="4416264"/>
            <a:ext cx="3102470" cy="3"/>
          </a:xfrm>
          <a:prstGeom prst="line">
            <a:avLst/>
          </a:prstGeom>
          <a:ln w="19050">
            <a:solidFill>
              <a:srgbClr val="3395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0" name="직선 화살표 연결선 11"/>
          <p:cNvSpPr/>
          <p:nvPr/>
        </p:nvSpPr>
        <p:spPr>
          <a:xfrm>
            <a:off x="9191193" y="4918504"/>
            <a:ext cx="1047167" cy="2"/>
          </a:xfrm>
          <a:prstGeom prst="line">
            <a:avLst/>
          </a:prstGeom>
          <a:ln w="19050">
            <a:solidFill>
              <a:srgbClr val="3395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1" name="직선 화살표 연결선 11"/>
          <p:cNvSpPr/>
          <p:nvPr/>
        </p:nvSpPr>
        <p:spPr>
          <a:xfrm>
            <a:off x="10219967" y="5420743"/>
            <a:ext cx="1047167" cy="2"/>
          </a:xfrm>
          <a:prstGeom prst="line">
            <a:avLst/>
          </a:prstGeom>
          <a:ln w="19050">
            <a:solidFill>
              <a:srgbClr val="3395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2" name="TextBox 251"/>
          <p:cNvSpPr txBox="1"/>
          <p:nvPr/>
        </p:nvSpPr>
        <p:spPr>
          <a:xfrm>
            <a:off x="387496" y="534039"/>
            <a:ext cx="3720545" cy="375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 spc="-150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프로젝트 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